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y="5143500" cx="9144000"/>
  <p:notesSz cx="6858000" cy="9144000"/>
  <p:embeddedFontLst>
    <p:embeddedFont>
      <p:font typeface="Fira Code"/>
      <p:regular r:id="rId53"/>
      <p:bold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FiraCode-regular.fntdata"/><Relationship Id="rId52" Type="http://schemas.openxmlformats.org/officeDocument/2006/relationships/slide" Target="slides/slide47.xml"/><Relationship Id="rId11" Type="http://schemas.openxmlformats.org/officeDocument/2006/relationships/slide" Target="slides/slide6.xml"/><Relationship Id="rId10" Type="http://schemas.openxmlformats.org/officeDocument/2006/relationships/slide" Target="slides/slide5.xml"/><Relationship Id="rId54" Type="http://schemas.openxmlformats.org/officeDocument/2006/relationships/font" Target="fonts/FiraCode-bold.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7" name="Google Shape;26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9" name="Google Shape;319;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 name="Google Shape;33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Google Shape;345;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 name="Google Shape;361;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6" name="Google Shape;386;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7" name="Google Shape;407;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7" name="Google Shape;417;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8" name="Google Shape;438;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7" name="Google Shape;467;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6" name="Google Shape;476;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5" name="Google Shape;485;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4" name="Google Shape;494;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3" name="Google Shape;503;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1" marL="914400" rtl="0" algn="l">
              <a:lnSpc>
                <a:spcPct val="100000"/>
              </a:lnSpc>
              <a:spcBef>
                <a:spcPts val="0"/>
              </a:spcBef>
              <a:spcAft>
                <a:spcPts val="0"/>
              </a:spcAft>
              <a:buClr>
                <a:schemeClr val="dk1"/>
              </a:buClr>
              <a:buSzPts val="1100"/>
              <a:buChar char="○"/>
            </a:pPr>
            <a:r>
              <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1" name="Google Shape;511;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1" marL="914400" rtl="0" algn="l">
              <a:lnSpc>
                <a:spcPct val="100000"/>
              </a:lnSpc>
              <a:spcBef>
                <a:spcPts val="0"/>
              </a:spcBef>
              <a:spcAft>
                <a:spcPts val="0"/>
              </a:spcAft>
              <a:buClr>
                <a:schemeClr val="dk1"/>
              </a:buClr>
              <a:buSzPts val="1100"/>
              <a:buChar char="○"/>
            </a:pPr>
            <a:r>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sv"/>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5.png"/><Relationship Id="rId11" Type="http://schemas.openxmlformats.org/officeDocument/2006/relationships/image" Target="../media/image17.png"/><Relationship Id="rId10" Type="http://schemas.openxmlformats.org/officeDocument/2006/relationships/image" Target="../media/image23.png"/><Relationship Id="rId9" Type="http://schemas.openxmlformats.org/officeDocument/2006/relationships/image" Target="../media/image41.png"/><Relationship Id="rId5" Type="http://schemas.openxmlformats.org/officeDocument/2006/relationships/image" Target="../media/image29.png"/><Relationship Id="rId6" Type="http://schemas.openxmlformats.org/officeDocument/2006/relationships/image" Target="../media/image18.png"/><Relationship Id="rId7" Type="http://schemas.openxmlformats.org/officeDocument/2006/relationships/image" Target="../media/image42.png"/><Relationship Id="rId8"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15.png"/><Relationship Id="rId7" Type="http://schemas.openxmlformats.org/officeDocument/2006/relationships/image" Target="../media/image3.png"/><Relationship Id="rId8"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0.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2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0.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30.png"/><Relationship Id="rId6"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0.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25.png"/><Relationship Id="rId6" Type="http://schemas.openxmlformats.org/officeDocument/2006/relationships/image" Target="../media/image39.png"/><Relationship Id="rId7"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0.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hyperlink" Target="https://www.ipqualityscore.com/ip-reputation-check"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hyperlink" Target="https://github.com/scriptzteam/ProtonVPN-VPN-IPs/blob/main/exit_ips.txt"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0.png"/><Relationship Id="rId4" Type="http://schemas.openxmlformats.org/officeDocument/2006/relationships/image" Target="../media/image52.png"/><Relationship Id="rId5"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50.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1.png"/><Relationship Id="rId8"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0" r="0" t="0"/>
          <a:stretch/>
        </p:blipFill>
        <p:spPr>
          <a:xfrm>
            <a:off x="0" y="-476250"/>
            <a:ext cx="9144001" cy="6096001"/>
          </a:xfrm>
          <a:prstGeom prst="rect">
            <a:avLst/>
          </a:prstGeom>
          <a:noFill/>
          <a:ln>
            <a:noFill/>
          </a:ln>
        </p:spPr>
      </p:pic>
      <p:pic>
        <p:nvPicPr>
          <p:cNvPr id="55" name="Google Shape;55;p13"/>
          <p:cNvPicPr preferRelativeResize="0"/>
          <p:nvPr/>
        </p:nvPicPr>
        <p:blipFill rotWithShape="1">
          <a:blip r:embed="rId4">
            <a:alphaModFix/>
          </a:blip>
          <a:srcRect b="0" l="0" r="0" t="0"/>
          <a:stretch/>
        </p:blipFill>
        <p:spPr>
          <a:xfrm>
            <a:off x="2136000" y="609600"/>
            <a:ext cx="4871999" cy="806100"/>
          </a:xfrm>
          <a:prstGeom prst="rect">
            <a:avLst/>
          </a:prstGeom>
          <a:noFill/>
          <a:ln>
            <a:noFill/>
          </a:ln>
        </p:spPr>
      </p:pic>
      <p:pic>
        <p:nvPicPr>
          <p:cNvPr id="56" name="Google Shape;56;p13"/>
          <p:cNvPicPr preferRelativeResize="0"/>
          <p:nvPr/>
        </p:nvPicPr>
        <p:blipFill rotWithShape="1">
          <a:blip r:embed="rId5">
            <a:alphaModFix/>
          </a:blip>
          <a:srcRect b="0" l="0" r="0" t="0"/>
          <a:stretch/>
        </p:blipFill>
        <p:spPr>
          <a:xfrm>
            <a:off x="3811438" y="1686451"/>
            <a:ext cx="1521126" cy="1521126"/>
          </a:xfrm>
          <a:prstGeom prst="rect">
            <a:avLst/>
          </a:prstGeom>
          <a:noFill/>
          <a:ln>
            <a:noFill/>
          </a:ln>
        </p:spPr>
      </p:pic>
      <p:pic>
        <p:nvPicPr>
          <p:cNvPr id="57" name="Google Shape;57;p13"/>
          <p:cNvPicPr preferRelativeResize="0"/>
          <p:nvPr/>
        </p:nvPicPr>
        <p:blipFill rotWithShape="1">
          <a:blip r:embed="rId6">
            <a:alphaModFix/>
          </a:blip>
          <a:srcRect b="0" l="0" r="0" t="0"/>
          <a:stretch/>
        </p:blipFill>
        <p:spPr>
          <a:xfrm>
            <a:off x="1631200" y="1686450"/>
            <a:ext cx="1521126" cy="1521126"/>
          </a:xfrm>
          <a:prstGeom prst="rect">
            <a:avLst/>
          </a:prstGeom>
          <a:noFill/>
          <a:ln>
            <a:noFill/>
          </a:ln>
        </p:spPr>
      </p:pic>
      <p:pic>
        <p:nvPicPr>
          <p:cNvPr id="58" name="Google Shape;58;p13"/>
          <p:cNvPicPr preferRelativeResize="0"/>
          <p:nvPr/>
        </p:nvPicPr>
        <p:blipFill rotWithShape="1">
          <a:blip r:embed="rId7">
            <a:alphaModFix/>
          </a:blip>
          <a:srcRect b="0" l="0" r="0" t="0"/>
          <a:stretch/>
        </p:blipFill>
        <p:spPr>
          <a:xfrm>
            <a:off x="5991700" y="1686450"/>
            <a:ext cx="1521126" cy="1521126"/>
          </a:xfrm>
          <a:prstGeom prst="rect">
            <a:avLst/>
          </a:prstGeom>
          <a:noFill/>
          <a:ln>
            <a:noFill/>
          </a:ln>
        </p:spPr>
      </p:pic>
      <p:pic>
        <p:nvPicPr>
          <p:cNvPr id="59" name="Google Shape;59;p13"/>
          <p:cNvPicPr preferRelativeResize="0"/>
          <p:nvPr/>
        </p:nvPicPr>
        <p:blipFill rotWithShape="1">
          <a:blip r:embed="rId8">
            <a:alphaModFix/>
          </a:blip>
          <a:srcRect b="0" l="0" r="0" t="0"/>
          <a:stretch/>
        </p:blipFill>
        <p:spPr>
          <a:xfrm>
            <a:off x="2996150" y="3479625"/>
            <a:ext cx="1402199" cy="1402199"/>
          </a:xfrm>
          <a:prstGeom prst="rect">
            <a:avLst/>
          </a:prstGeom>
          <a:noFill/>
          <a:ln>
            <a:noFill/>
          </a:ln>
        </p:spPr>
      </p:pic>
      <p:pic>
        <p:nvPicPr>
          <p:cNvPr id="60" name="Google Shape;60;p13"/>
          <p:cNvPicPr preferRelativeResize="0"/>
          <p:nvPr/>
        </p:nvPicPr>
        <p:blipFill rotWithShape="1">
          <a:blip r:embed="rId9">
            <a:alphaModFix/>
          </a:blip>
          <a:srcRect b="0" l="0" r="0" t="0"/>
          <a:stretch/>
        </p:blipFill>
        <p:spPr>
          <a:xfrm>
            <a:off x="1246663" y="3479625"/>
            <a:ext cx="1402199" cy="1402199"/>
          </a:xfrm>
          <a:prstGeom prst="rect">
            <a:avLst/>
          </a:prstGeom>
          <a:noFill/>
          <a:ln>
            <a:noFill/>
          </a:ln>
        </p:spPr>
      </p:pic>
      <p:pic>
        <p:nvPicPr>
          <p:cNvPr id="61" name="Google Shape;61;p13"/>
          <p:cNvPicPr preferRelativeResize="0"/>
          <p:nvPr/>
        </p:nvPicPr>
        <p:blipFill rotWithShape="1">
          <a:blip r:embed="rId10">
            <a:alphaModFix/>
          </a:blip>
          <a:srcRect b="0" l="0" r="0" t="0"/>
          <a:stretch/>
        </p:blipFill>
        <p:spPr>
          <a:xfrm>
            <a:off x="6495150" y="3479625"/>
            <a:ext cx="1402199" cy="1402199"/>
          </a:xfrm>
          <a:prstGeom prst="rect">
            <a:avLst/>
          </a:prstGeom>
          <a:noFill/>
          <a:ln>
            <a:noFill/>
          </a:ln>
        </p:spPr>
      </p:pic>
      <p:pic>
        <p:nvPicPr>
          <p:cNvPr id="62" name="Google Shape;62;p13"/>
          <p:cNvPicPr preferRelativeResize="0"/>
          <p:nvPr/>
        </p:nvPicPr>
        <p:blipFill rotWithShape="1">
          <a:blip r:embed="rId11">
            <a:alphaModFix/>
          </a:blip>
          <a:srcRect b="0" l="0" r="0" t="0"/>
          <a:stretch/>
        </p:blipFill>
        <p:spPr>
          <a:xfrm>
            <a:off x="4745650" y="3479625"/>
            <a:ext cx="1402199" cy="1402199"/>
          </a:xfrm>
          <a:prstGeom prst="rect">
            <a:avLst/>
          </a:prstGeom>
          <a:noFill/>
          <a:ln>
            <a:noFill/>
          </a:ln>
        </p:spPr>
      </p:pic>
      <p:sp>
        <p:nvSpPr>
          <p:cNvPr id="63" name="Google Shape;63;p13"/>
          <p:cNvSpPr txBox="1"/>
          <p:nvPr/>
        </p:nvSpPr>
        <p:spPr>
          <a:xfrm>
            <a:off x="1631325" y="2714975"/>
            <a:ext cx="1521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Lukas</a:t>
            </a:r>
            <a:endParaRPr b="1" i="0" sz="2000" u="none" cap="none" strike="noStrike">
              <a:solidFill>
                <a:srgbClr val="00FF00"/>
              </a:solidFill>
              <a:latin typeface="Fira Code"/>
              <a:ea typeface="Fira Code"/>
              <a:cs typeface="Fira Code"/>
              <a:sym typeface="Fira Code"/>
            </a:endParaRPr>
          </a:p>
        </p:txBody>
      </p:sp>
      <p:sp>
        <p:nvSpPr>
          <p:cNvPr id="64" name="Google Shape;64;p13"/>
          <p:cNvSpPr txBox="1"/>
          <p:nvPr/>
        </p:nvSpPr>
        <p:spPr>
          <a:xfrm>
            <a:off x="3811500" y="2407175"/>
            <a:ext cx="15210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Isak/</a:t>
            </a:r>
            <a:endParaRPr b="1" i="0" sz="2000" u="none" cap="none" strike="noStrike">
              <a:solidFill>
                <a:srgbClr val="00FF00"/>
              </a:solidFill>
              <a:latin typeface="Fira Code"/>
              <a:ea typeface="Fira Code"/>
              <a:cs typeface="Fira Code"/>
              <a:sym typeface="Fira Code"/>
            </a:endParaRPr>
          </a:p>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Tyson</a:t>
            </a:r>
            <a:endParaRPr b="1" i="0" sz="2000" u="none" cap="none" strike="noStrike">
              <a:solidFill>
                <a:srgbClr val="00FF00"/>
              </a:solidFill>
              <a:latin typeface="Fira Code"/>
              <a:ea typeface="Fira Code"/>
              <a:cs typeface="Fira Code"/>
              <a:sym typeface="Fira Code"/>
            </a:endParaRPr>
          </a:p>
        </p:txBody>
      </p:sp>
      <p:sp>
        <p:nvSpPr>
          <p:cNvPr id="65" name="Google Shape;65;p13"/>
          <p:cNvSpPr txBox="1"/>
          <p:nvPr/>
        </p:nvSpPr>
        <p:spPr>
          <a:xfrm>
            <a:off x="5991700" y="2714975"/>
            <a:ext cx="1521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Viktor</a:t>
            </a:r>
            <a:endParaRPr b="1" i="0" sz="2000" u="none" cap="none" strike="noStrike">
              <a:solidFill>
                <a:srgbClr val="00FF00"/>
              </a:solidFill>
              <a:latin typeface="Fira Code"/>
              <a:ea typeface="Fira Code"/>
              <a:cs typeface="Fira Code"/>
              <a:sym typeface="Fira Code"/>
            </a:endParaRPr>
          </a:p>
        </p:txBody>
      </p:sp>
      <p:sp>
        <p:nvSpPr>
          <p:cNvPr id="66" name="Google Shape;66;p13"/>
          <p:cNvSpPr txBox="1"/>
          <p:nvPr/>
        </p:nvSpPr>
        <p:spPr>
          <a:xfrm>
            <a:off x="6495150" y="4389225"/>
            <a:ext cx="14022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Anton</a:t>
            </a:r>
            <a:endParaRPr b="1" i="0" sz="2000" u="none" cap="none" strike="noStrike">
              <a:solidFill>
                <a:srgbClr val="00FF00"/>
              </a:solidFill>
              <a:latin typeface="Fira Code"/>
              <a:ea typeface="Fira Code"/>
              <a:cs typeface="Fira Code"/>
              <a:sym typeface="Fira Code"/>
            </a:endParaRPr>
          </a:p>
        </p:txBody>
      </p:sp>
      <p:sp>
        <p:nvSpPr>
          <p:cNvPr id="67" name="Google Shape;67;p13"/>
          <p:cNvSpPr txBox="1"/>
          <p:nvPr/>
        </p:nvSpPr>
        <p:spPr>
          <a:xfrm>
            <a:off x="4745650" y="4389225"/>
            <a:ext cx="14022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William</a:t>
            </a:r>
            <a:endParaRPr b="1" i="0" sz="2000" u="none" cap="none" strike="noStrike">
              <a:solidFill>
                <a:srgbClr val="00FF00"/>
              </a:solidFill>
              <a:latin typeface="Fira Code"/>
              <a:ea typeface="Fira Code"/>
              <a:cs typeface="Fira Code"/>
              <a:sym typeface="Fira Code"/>
            </a:endParaRPr>
          </a:p>
        </p:txBody>
      </p:sp>
      <p:sp>
        <p:nvSpPr>
          <p:cNvPr id="68" name="Google Shape;68;p13"/>
          <p:cNvSpPr txBox="1"/>
          <p:nvPr/>
        </p:nvSpPr>
        <p:spPr>
          <a:xfrm>
            <a:off x="2996150" y="4389225"/>
            <a:ext cx="14022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Wilmer</a:t>
            </a:r>
            <a:endParaRPr b="1" i="0" sz="2000" u="none" cap="none" strike="noStrike">
              <a:solidFill>
                <a:srgbClr val="00FF00"/>
              </a:solidFill>
              <a:latin typeface="Fira Code"/>
              <a:ea typeface="Fira Code"/>
              <a:cs typeface="Fira Code"/>
              <a:sym typeface="Fira Code"/>
            </a:endParaRPr>
          </a:p>
        </p:txBody>
      </p:sp>
      <p:sp>
        <p:nvSpPr>
          <p:cNvPr id="69" name="Google Shape;69;p13"/>
          <p:cNvSpPr txBox="1"/>
          <p:nvPr/>
        </p:nvSpPr>
        <p:spPr>
          <a:xfrm>
            <a:off x="1246650" y="4389225"/>
            <a:ext cx="14022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Tove</a:t>
            </a:r>
            <a:endParaRPr b="1" i="0" sz="2000" u="none" cap="none" strike="noStrike">
              <a:solidFill>
                <a:srgbClr val="00FF00"/>
              </a:solidFill>
              <a:latin typeface="Fira Code"/>
              <a:ea typeface="Fira Code"/>
              <a:cs typeface="Fira Code"/>
              <a:sym typeface="Fira Cod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22"/>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158" name="Google Shape;158;p22"/>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Hidden code #2</a:t>
            </a:r>
            <a:endParaRPr b="1" i="0" sz="2000" u="none" cap="none" strike="noStrike">
              <a:solidFill>
                <a:srgbClr val="00FF00"/>
              </a:solidFill>
              <a:latin typeface="Fira Code"/>
              <a:ea typeface="Fira Code"/>
              <a:cs typeface="Fira Code"/>
              <a:sym typeface="Fira Code"/>
            </a:endParaRPr>
          </a:p>
        </p:txBody>
      </p:sp>
      <p:pic>
        <p:nvPicPr>
          <p:cNvPr id="159" name="Google Shape;159;p22"/>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160" name="Google Shape;160;p22"/>
          <p:cNvSpPr txBox="1"/>
          <p:nvPr/>
        </p:nvSpPr>
        <p:spPr>
          <a:xfrm>
            <a:off x="2005800" y="748700"/>
            <a:ext cx="5132400" cy="435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500"/>
              <a:buFont typeface="Arial"/>
              <a:buNone/>
            </a:pPr>
            <a:r>
              <a:rPr b="1" i="0" lang="sv" sz="1500" u="none" cap="none" strike="noStrike">
                <a:solidFill>
                  <a:srgbClr val="00FF00"/>
                </a:solidFill>
                <a:latin typeface="Fira Code"/>
                <a:ea typeface="Fira Code"/>
                <a:cs typeface="Fira Code"/>
                <a:sym typeface="Fira Code"/>
              </a:rPr>
              <a:t>Mini Demo</a:t>
            </a:r>
            <a:endParaRPr b="1" i="0" sz="1500" u="none" cap="none" strike="noStrike">
              <a:solidFill>
                <a:srgbClr val="00FF00"/>
              </a:solidFill>
              <a:latin typeface="Fira Code"/>
              <a:ea typeface="Fira Code"/>
              <a:cs typeface="Fira Code"/>
              <a:sym typeface="Fira Code"/>
            </a:endParaRPr>
          </a:p>
        </p:txBody>
      </p:sp>
      <p:pic>
        <p:nvPicPr>
          <p:cNvPr id="161" name="Google Shape;161;p22" title="Skärmbild 2025-04-18 042724.png"/>
          <p:cNvPicPr preferRelativeResize="0"/>
          <p:nvPr/>
        </p:nvPicPr>
        <p:blipFill rotWithShape="1">
          <a:blip r:embed="rId5">
            <a:alphaModFix/>
          </a:blip>
          <a:srcRect b="0" l="0" r="0" t="0"/>
          <a:stretch/>
        </p:blipFill>
        <p:spPr>
          <a:xfrm>
            <a:off x="1415538" y="1381703"/>
            <a:ext cx="6312924" cy="1536297"/>
          </a:xfrm>
          <a:prstGeom prst="rect">
            <a:avLst/>
          </a:prstGeom>
          <a:noFill/>
          <a:ln>
            <a:noFill/>
          </a:ln>
        </p:spPr>
      </p:pic>
      <p:pic>
        <p:nvPicPr>
          <p:cNvPr id="162" name="Google Shape;162;p22" title="Skärmbild 2025-04-18 042957.png"/>
          <p:cNvPicPr preferRelativeResize="0"/>
          <p:nvPr/>
        </p:nvPicPr>
        <p:blipFill rotWithShape="1">
          <a:blip r:embed="rId6">
            <a:alphaModFix/>
          </a:blip>
          <a:srcRect b="0" l="0" r="0" t="0"/>
          <a:stretch/>
        </p:blipFill>
        <p:spPr>
          <a:xfrm>
            <a:off x="1415588" y="3226450"/>
            <a:ext cx="6312919" cy="1538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3"/>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168" name="Google Shape;168;p23"/>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Torbjörn's First Commit</a:t>
            </a:r>
            <a:endParaRPr b="1" i="0" sz="2000" u="none" cap="none" strike="noStrike">
              <a:solidFill>
                <a:srgbClr val="00FF00"/>
              </a:solidFill>
              <a:latin typeface="Fira Code"/>
              <a:ea typeface="Fira Code"/>
              <a:cs typeface="Fira Code"/>
              <a:sym typeface="Fira Code"/>
            </a:endParaRPr>
          </a:p>
        </p:txBody>
      </p:sp>
      <p:pic>
        <p:nvPicPr>
          <p:cNvPr id="169" name="Google Shape;169;p23"/>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170" name="Google Shape;170;p23"/>
          <p:cNvSpPr txBox="1"/>
          <p:nvPr/>
        </p:nvSpPr>
        <p:spPr>
          <a:xfrm>
            <a:off x="76200" y="1289950"/>
            <a:ext cx="5132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p:txBody>
      </p:sp>
      <p:pic>
        <p:nvPicPr>
          <p:cNvPr id="171" name="Google Shape;171;p23"/>
          <p:cNvPicPr preferRelativeResize="0"/>
          <p:nvPr/>
        </p:nvPicPr>
        <p:blipFill rotWithShape="1">
          <a:blip r:embed="rId5">
            <a:alphaModFix/>
          </a:blip>
          <a:srcRect b="0" l="0" r="0" t="0"/>
          <a:stretch/>
        </p:blipFill>
        <p:spPr>
          <a:xfrm>
            <a:off x="2665039" y="824910"/>
            <a:ext cx="3813926" cy="40011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4"/>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177" name="Google Shape;177;p24"/>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Torbjörn's First Commit</a:t>
            </a:r>
            <a:endParaRPr b="1" i="0" sz="2000" u="none" cap="none" strike="noStrike">
              <a:solidFill>
                <a:srgbClr val="00FF00"/>
              </a:solidFill>
              <a:latin typeface="Fira Code"/>
              <a:ea typeface="Fira Code"/>
              <a:cs typeface="Fira Code"/>
              <a:sym typeface="Fira Code"/>
            </a:endParaRPr>
          </a:p>
        </p:txBody>
      </p:sp>
      <p:pic>
        <p:nvPicPr>
          <p:cNvPr id="178" name="Google Shape;178;p24"/>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179" name="Google Shape;179;p24"/>
          <p:cNvSpPr txBox="1"/>
          <p:nvPr/>
        </p:nvSpPr>
        <p:spPr>
          <a:xfrm>
            <a:off x="76200" y="1289950"/>
            <a:ext cx="5132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25"/>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185" name="Google Shape;185;p25"/>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Torbjörn's First Commit</a:t>
            </a:r>
            <a:endParaRPr b="1" i="0" sz="2000" u="none" cap="none" strike="noStrike">
              <a:solidFill>
                <a:srgbClr val="00FF00"/>
              </a:solidFill>
              <a:latin typeface="Fira Code"/>
              <a:ea typeface="Fira Code"/>
              <a:cs typeface="Fira Code"/>
              <a:sym typeface="Fira Code"/>
            </a:endParaRPr>
          </a:p>
        </p:txBody>
      </p:sp>
      <p:pic>
        <p:nvPicPr>
          <p:cNvPr id="186" name="Google Shape;186;p25"/>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187" name="Google Shape;187;p25"/>
          <p:cNvSpPr txBox="1"/>
          <p:nvPr/>
        </p:nvSpPr>
        <p:spPr>
          <a:xfrm>
            <a:off x="76200" y="1289950"/>
            <a:ext cx="5132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p:txBody>
      </p:sp>
      <p:sp>
        <p:nvSpPr>
          <p:cNvPr id="188" name="Google Shape;188;p25"/>
          <p:cNvSpPr txBox="1"/>
          <p:nvPr/>
        </p:nvSpPr>
        <p:spPr>
          <a:xfrm>
            <a:off x="76200" y="3072588"/>
            <a:ext cx="4866900" cy="9450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 ██╗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   ██║███████╗   ██║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   ██║╚════██║   ██║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chemeClr val="dk1"/>
              </a:buClr>
              <a:buSzPts val="1100"/>
              <a:buFont typeface="Arial"/>
              <a:buNone/>
            </a:pPr>
            <a:r>
              <a:rPr b="1" i="0" lang="sv" sz="800" u="none" cap="none" strike="noStrike">
                <a:solidFill>
                  <a:srgbClr val="00FF00"/>
                </a:solidFill>
                <a:latin typeface="Fira Code"/>
                <a:ea typeface="Fira Code"/>
                <a:cs typeface="Fira Code"/>
                <a:sym typeface="Fira Code"/>
              </a:rPr>
              <a:t> ╚═════╝  ╚═════╝ ╚═════╝  ╚═════╝ ╚══════╝   ╚═╝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t/>
            </a:r>
            <a:endParaRPr b="1" i="0" sz="800" u="none" cap="none" strike="noStrike">
              <a:solidFill>
                <a:srgbClr val="00FF00"/>
              </a:solidFill>
              <a:latin typeface="Fira Code"/>
              <a:ea typeface="Fira Code"/>
              <a:cs typeface="Fira Code"/>
              <a:sym typeface="Fira Code"/>
            </a:endParaRPr>
          </a:p>
        </p:txBody>
      </p:sp>
      <p:sp>
        <p:nvSpPr>
          <p:cNvPr id="189" name="Google Shape;189;p25"/>
          <p:cNvSpPr txBox="1"/>
          <p:nvPr/>
        </p:nvSpPr>
        <p:spPr>
          <a:xfrm>
            <a:off x="1163550" y="1321000"/>
            <a:ext cx="4319100" cy="4311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5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Gobuster -&gt; exposed .git directory</a:t>
            </a:r>
            <a:endParaRPr b="1" i="0" sz="1400" u="none" cap="none" strike="noStrike">
              <a:solidFill>
                <a:srgbClr val="00FF00"/>
              </a:solidFill>
              <a:latin typeface="Fira Code"/>
              <a:ea typeface="Fira Code"/>
              <a:cs typeface="Fira Code"/>
              <a:sym typeface="Fira Code"/>
            </a:endParaRPr>
          </a:p>
          <a:p>
            <a:pPr indent="0" lvl="0" marL="457200" marR="0" rtl="0" algn="l">
              <a:lnSpc>
                <a:spcPct val="15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26"/>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195" name="Google Shape;195;p26"/>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Torbjörn's First Commit</a:t>
            </a:r>
            <a:endParaRPr b="1" i="0" sz="2000" u="none" cap="none" strike="noStrike">
              <a:solidFill>
                <a:srgbClr val="00FF00"/>
              </a:solidFill>
              <a:latin typeface="Fira Code"/>
              <a:ea typeface="Fira Code"/>
              <a:cs typeface="Fira Code"/>
              <a:sym typeface="Fira Code"/>
            </a:endParaRPr>
          </a:p>
        </p:txBody>
      </p:sp>
      <p:pic>
        <p:nvPicPr>
          <p:cNvPr id="196" name="Google Shape;196;p26"/>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197" name="Google Shape;197;p26"/>
          <p:cNvSpPr txBox="1"/>
          <p:nvPr/>
        </p:nvSpPr>
        <p:spPr>
          <a:xfrm>
            <a:off x="76200" y="1289950"/>
            <a:ext cx="5132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p:txBody>
      </p:sp>
      <p:sp>
        <p:nvSpPr>
          <p:cNvPr id="198" name="Google Shape;198;p26"/>
          <p:cNvSpPr txBox="1"/>
          <p:nvPr/>
        </p:nvSpPr>
        <p:spPr>
          <a:xfrm>
            <a:off x="1163550" y="1721050"/>
            <a:ext cx="4045200" cy="4926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5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Recursive wget or manual curl</a:t>
            </a:r>
            <a:endParaRPr b="1" i="0" sz="1400" u="none" cap="none" strike="noStrike">
              <a:solidFill>
                <a:srgbClr val="00FF00"/>
              </a:solidFill>
              <a:latin typeface="Fira Code"/>
              <a:ea typeface="Fira Code"/>
              <a:cs typeface="Fira Code"/>
              <a:sym typeface="Fira Code"/>
            </a:endParaRPr>
          </a:p>
          <a:p>
            <a:pPr indent="0" lvl="0" marL="457200" marR="0" rtl="0" algn="l">
              <a:lnSpc>
                <a:spcPct val="15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p:txBody>
      </p:sp>
      <p:sp>
        <p:nvSpPr>
          <p:cNvPr id="199" name="Google Shape;199;p26"/>
          <p:cNvSpPr txBox="1"/>
          <p:nvPr/>
        </p:nvSpPr>
        <p:spPr>
          <a:xfrm>
            <a:off x="76200" y="3072588"/>
            <a:ext cx="4866900" cy="9450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 ██╗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   ██║███████╗   ██║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   ██║╚════██║   ██║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chemeClr val="dk1"/>
              </a:buClr>
              <a:buSzPts val="1100"/>
              <a:buFont typeface="Arial"/>
              <a:buNone/>
            </a:pPr>
            <a:r>
              <a:rPr b="1" i="0" lang="sv" sz="800" u="none" cap="none" strike="noStrike">
                <a:solidFill>
                  <a:srgbClr val="00FF00"/>
                </a:solidFill>
                <a:latin typeface="Fira Code"/>
                <a:ea typeface="Fira Code"/>
                <a:cs typeface="Fira Code"/>
                <a:sym typeface="Fira Code"/>
              </a:rPr>
              <a:t> ╚═════╝  ╚═════╝ ╚═════╝  ╚═════╝ ╚══════╝   ╚═╝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t/>
            </a:r>
            <a:endParaRPr b="1" i="0" sz="800" u="none" cap="none" strike="noStrike">
              <a:solidFill>
                <a:srgbClr val="00FF00"/>
              </a:solidFill>
              <a:latin typeface="Fira Code"/>
              <a:ea typeface="Fira Code"/>
              <a:cs typeface="Fira Code"/>
              <a:sym typeface="Fira Code"/>
            </a:endParaRPr>
          </a:p>
        </p:txBody>
      </p:sp>
      <p:sp>
        <p:nvSpPr>
          <p:cNvPr id="200" name="Google Shape;200;p26"/>
          <p:cNvSpPr txBox="1"/>
          <p:nvPr/>
        </p:nvSpPr>
        <p:spPr>
          <a:xfrm>
            <a:off x="5250150" y="3947725"/>
            <a:ext cx="2923800" cy="9450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  ███╗█████╗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 ╚══════╝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t/>
            </a:r>
            <a:endParaRPr b="1" i="0" sz="800" u="none" cap="none" strike="noStrike">
              <a:solidFill>
                <a:srgbClr val="00FF00"/>
              </a:solidFill>
              <a:latin typeface="Fira Code"/>
              <a:ea typeface="Fira Code"/>
              <a:cs typeface="Fira Code"/>
              <a:sym typeface="Fira Code"/>
            </a:endParaRPr>
          </a:p>
        </p:txBody>
      </p:sp>
      <p:sp>
        <p:nvSpPr>
          <p:cNvPr id="201" name="Google Shape;201;p26"/>
          <p:cNvSpPr txBox="1"/>
          <p:nvPr/>
        </p:nvSpPr>
        <p:spPr>
          <a:xfrm>
            <a:off x="1163550" y="1321000"/>
            <a:ext cx="4319100" cy="4311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5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Gobuster -&gt; exposed .git directory</a:t>
            </a:r>
            <a:endParaRPr b="1" i="0" sz="1400" u="none" cap="none" strike="noStrike">
              <a:solidFill>
                <a:srgbClr val="00FF00"/>
              </a:solidFill>
              <a:latin typeface="Fira Code"/>
              <a:ea typeface="Fira Code"/>
              <a:cs typeface="Fira Code"/>
              <a:sym typeface="Fira Code"/>
            </a:endParaRPr>
          </a:p>
          <a:p>
            <a:pPr indent="0" lvl="0" marL="457200" marR="0" rtl="0" algn="l">
              <a:lnSpc>
                <a:spcPct val="15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27"/>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207" name="Google Shape;207;p27"/>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Torbjörn's First Commit</a:t>
            </a:r>
            <a:endParaRPr b="1" i="0" sz="2000" u="none" cap="none" strike="noStrike">
              <a:solidFill>
                <a:srgbClr val="00FF00"/>
              </a:solidFill>
              <a:latin typeface="Fira Code"/>
              <a:ea typeface="Fira Code"/>
              <a:cs typeface="Fira Code"/>
              <a:sym typeface="Fira Code"/>
            </a:endParaRPr>
          </a:p>
        </p:txBody>
      </p:sp>
      <p:pic>
        <p:nvPicPr>
          <p:cNvPr id="208" name="Google Shape;208;p27"/>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209" name="Google Shape;209;p27"/>
          <p:cNvSpPr txBox="1"/>
          <p:nvPr/>
        </p:nvSpPr>
        <p:spPr>
          <a:xfrm>
            <a:off x="76200" y="1289950"/>
            <a:ext cx="5132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p:txBody>
      </p:sp>
      <p:sp>
        <p:nvSpPr>
          <p:cNvPr id="210" name="Google Shape;210;p27"/>
          <p:cNvSpPr txBox="1"/>
          <p:nvPr/>
        </p:nvSpPr>
        <p:spPr>
          <a:xfrm>
            <a:off x="1163550" y="1721050"/>
            <a:ext cx="4045200" cy="4926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5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Recursive wget or manual curl</a:t>
            </a:r>
            <a:endParaRPr b="1" i="0" sz="1400" u="none" cap="none" strike="noStrike">
              <a:solidFill>
                <a:srgbClr val="00FF00"/>
              </a:solidFill>
              <a:latin typeface="Fira Code"/>
              <a:ea typeface="Fira Code"/>
              <a:cs typeface="Fira Code"/>
              <a:sym typeface="Fira Code"/>
            </a:endParaRPr>
          </a:p>
          <a:p>
            <a:pPr indent="0" lvl="0" marL="457200" marR="0" rtl="0" algn="l">
              <a:lnSpc>
                <a:spcPct val="15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p:txBody>
      </p:sp>
      <p:sp>
        <p:nvSpPr>
          <p:cNvPr id="211" name="Google Shape;211;p27"/>
          <p:cNvSpPr txBox="1"/>
          <p:nvPr/>
        </p:nvSpPr>
        <p:spPr>
          <a:xfrm>
            <a:off x="76200" y="3072588"/>
            <a:ext cx="4866900" cy="9450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 ██╗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   ██║███████╗   ██║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   ██║╚════██║   ██║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chemeClr val="dk1"/>
              </a:buClr>
              <a:buSzPts val="1100"/>
              <a:buFont typeface="Arial"/>
              <a:buNone/>
            </a:pPr>
            <a:r>
              <a:rPr b="1" i="0" lang="sv" sz="800" u="none" cap="none" strike="noStrike">
                <a:solidFill>
                  <a:srgbClr val="00FF00"/>
                </a:solidFill>
                <a:latin typeface="Fira Code"/>
                <a:ea typeface="Fira Code"/>
                <a:cs typeface="Fira Code"/>
                <a:sym typeface="Fira Code"/>
              </a:rPr>
              <a:t> ╚═════╝  ╚═════╝ ╚═════╝  ╚═════╝ ╚══════╝   ╚═╝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t/>
            </a:r>
            <a:endParaRPr b="1" i="0" sz="800" u="none" cap="none" strike="noStrike">
              <a:solidFill>
                <a:srgbClr val="00FF00"/>
              </a:solidFill>
              <a:latin typeface="Fira Code"/>
              <a:ea typeface="Fira Code"/>
              <a:cs typeface="Fira Code"/>
              <a:sym typeface="Fira Code"/>
            </a:endParaRPr>
          </a:p>
        </p:txBody>
      </p:sp>
      <p:sp>
        <p:nvSpPr>
          <p:cNvPr id="212" name="Google Shape;212;p27"/>
          <p:cNvSpPr txBox="1"/>
          <p:nvPr/>
        </p:nvSpPr>
        <p:spPr>
          <a:xfrm>
            <a:off x="5250150" y="3947725"/>
            <a:ext cx="2923800" cy="9450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  ███╗█████╗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  ╚═════╝ ╚══════╝   ╚═╝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rPr b="1" i="0" lang="sv" sz="800" u="none" cap="none" strike="noStrike">
                <a:solidFill>
                  <a:srgbClr val="00FF00"/>
                </a:solidFill>
                <a:latin typeface="Fira Code"/>
                <a:ea typeface="Fira Code"/>
                <a:cs typeface="Fira Code"/>
                <a:sym typeface="Fira Code"/>
              </a:rPr>
              <a:t>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t/>
            </a:r>
            <a:endParaRPr b="1" i="0" sz="8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800"/>
              <a:buFont typeface="Arial"/>
              <a:buNone/>
            </a:pPr>
            <a:r>
              <a:t/>
            </a:r>
            <a:endParaRPr b="1" i="0" sz="800" u="none" cap="none" strike="noStrike">
              <a:solidFill>
                <a:srgbClr val="00FF00"/>
              </a:solidFill>
              <a:latin typeface="Fira Code"/>
              <a:ea typeface="Fira Code"/>
              <a:cs typeface="Fira Code"/>
              <a:sym typeface="Fira Code"/>
            </a:endParaRPr>
          </a:p>
        </p:txBody>
      </p:sp>
      <p:pic>
        <p:nvPicPr>
          <p:cNvPr id="213" name="Google Shape;213;p27"/>
          <p:cNvPicPr preferRelativeResize="0"/>
          <p:nvPr/>
        </p:nvPicPr>
        <p:blipFill rotWithShape="1">
          <a:blip r:embed="rId5">
            <a:alphaModFix/>
          </a:blip>
          <a:srcRect b="0" l="0" r="0" t="0"/>
          <a:stretch/>
        </p:blipFill>
        <p:spPr>
          <a:xfrm>
            <a:off x="6780425" y="1721050"/>
            <a:ext cx="1669025" cy="1669025"/>
          </a:xfrm>
          <a:prstGeom prst="rect">
            <a:avLst/>
          </a:prstGeom>
          <a:noFill/>
          <a:ln>
            <a:noFill/>
          </a:ln>
        </p:spPr>
      </p:pic>
      <p:sp>
        <p:nvSpPr>
          <p:cNvPr id="214" name="Google Shape;214;p27"/>
          <p:cNvSpPr txBox="1"/>
          <p:nvPr/>
        </p:nvSpPr>
        <p:spPr>
          <a:xfrm>
            <a:off x="1163550" y="1321000"/>
            <a:ext cx="4319100" cy="4311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5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Gobuster -&gt; exposed .git directory</a:t>
            </a:r>
            <a:endParaRPr b="1" i="0" sz="1400" u="none" cap="none" strike="noStrike">
              <a:solidFill>
                <a:srgbClr val="00FF00"/>
              </a:solidFill>
              <a:latin typeface="Fira Code"/>
              <a:ea typeface="Fira Code"/>
              <a:cs typeface="Fira Code"/>
              <a:sym typeface="Fira Code"/>
            </a:endParaRPr>
          </a:p>
          <a:p>
            <a:pPr indent="0" lvl="0" marL="457200" marR="0" rtl="0" algn="l">
              <a:lnSpc>
                <a:spcPct val="15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p:txBody>
      </p:sp>
      <p:sp>
        <p:nvSpPr>
          <p:cNvPr id="215" name="Google Shape;215;p27"/>
          <p:cNvSpPr txBox="1"/>
          <p:nvPr/>
        </p:nvSpPr>
        <p:spPr>
          <a:xfrm>
            <a:off x="1163550" y="2118163"/>
            <a:ext cx="5179200" cy="4926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5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Explore git repo -&gt; find deleted files</a:t>
            </a:r>
            <a:endParaRPr b="1" i="0" sz="1400" u="none" cap="none" strike="noStrike">
              <a:solidFill>
                <a:srgbClr val="00FF00"/>
              </a:solidFill>
              <a:latin typeface="Fira Code"/>
              <a:ea typeface="Fira Code"/>
              <a:cs typeface="Fira Code"/>
              <a:sym typeface="Fira Code"/>
            </a:endParaRPr>
          </a:p>
          <a:p>
            <a:pPr indent="0" lvl="0" marL="457200" marR="0" rtl="0" algn="l">
              <a:lnSpc>
                <a:spcPct val="15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28"/>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221" name="Google Shape;221;p28"/>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Torbjörn's First Commit</a:t>
            </a:r>
            <a:endParaRPr b="1" i="0" sz="2000" u="none" cap="none" strike="noStrike">
              <a:solidFill>
                <a:srgbClr val="00FF00"/>
              </a:solidFill>
              <a:latin typeface="Fira Code"/>
              <a:ea typeface="Fira Code"/>
              <a:cs typeface="Fira Code"/>
              <a:sym typeface="Fira Code"/>
            </a:endParaRPr>
          </a:p>
        </p:txBody>
      </p:sp>
      <p:pic>
        <p:nvPicPr>
          <p:cNvPr id="222" name="Google Shape;222;p28"/>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223" name="Google Shape;223;p28"/>
          <p:cNvSpPr txBox="1"/>
          <p:nvPr/>
        </p:nvSpPr>
        <p:spPr>
          <a:xfrm>
            <a:off x="76200" y="1289950"/>
            <a:ext cx="5132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p:txBody>
      </p:sp>
      <p:sp>
        <p:nvSpPr>
          <p:cNvPr id="224" name="Google Shape;224;p28"/>
          <p:cNvSpPr txBox="1"/>
          <p:nvPr/>
        </p:nvSpPr>
        <p:spPr>
          <a:xfrm>
            <a:off x="2005800" y="232543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[DEMO]</a:t>
            </a:r>
            <a:endParaRPr b="1" i="0" sz="2000" u="none" cap="none" strike="noStrike">
              <a:solidFill>
                <a:srgbClr val="00FF00"/>
              </a:solidFill>
              <a:latin typeface="Fira Code"/>
              <a:ea typeface="Fira Code"/>
              <a:cs typeface="Fira Code"/>
              <a:sym typeface="Fira Cod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29"/>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230" name="Google Shape;230;p29"/>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Torbjörn's First Commit</a:t>
            </a:r>
            <a:endParaRPr b="1" i="0" sz="2000" u="none" cap="none" strike="noStrike">
              <a:solidFill>
                <a:srgbClr val="00FF00"/>
              </a:solidFill>
              <a:latin typeface="Fira Code"/>
              <a:ea typeface="Fira Code"/>
              <a:cs typeface="Fira Code"/>
              <a:sym typeface="Fira Code"/>
            </a:endParaRPr>
          </a:p>
        </p:txBody>
      </p:sp>
      <p:pic>
        <p:nvPicPr>
          <p:cNvPr id="231" name="Google Shape;231;p29"/>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232" name="Google Shape;232;p29"/>
          <p:cNvSpPr txBox="1"/>
          <p:nvPr/>
        </p:nvSpPr>
        <p:spPr>
          <a:xfrm>
            <a:off x="76200" y="1289950"/>
            <a:ext cx="5132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p:txBody>
      </p:sp>
      <p:sp>
        <p:nvSpPr>
          <p:cNvPr id="233" name="Google Shape;233;p29"/>
          <p:cNvSpPr txBox="1"/>
          <p:nvPr/>
        </p:nvSpPr>
        <p:spPr>
          <a:xfrm>
            <a:off x="208650" y="1289950"/>
            <a:ext cx="8714400" cy="250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sv" sz="1200" u="none" cap="none" strike="noStrike">
                <a:solidFill>
                  <a:srgbClr val="00FF00"/>
                </a:solidFill>
                <a:latin typeface="Fira Code"/>
                <a:ea typeface="Fira Code"/>
                <a:cs typeface="Fira Code"/>
                <a:sym typeface="Fira Code"/>
              </a:rPr>
              <a:t>Commands used:</a:t>
            </a:r>
            <a:endParaRPr b="1" i="0" sz="12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3000"/>
              <a:buFont typeface="Arial"/>
              <a:buNone/>
            </a:pPr>
            <a:r>
              <a:t/>
            </a:r>
            <a:endParaRPr b="1" i="0" sz="12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3000"/>
              <a:buFont typeface="Arial"/>
              <a:buNone/>
            </a:pPr>
            <a:r>
              <a:rPr b="1" i="0" lang="sv" sz="1200" u="none" cap="none" strike="noStrike">
                <a:solidFill>
                  <a:srgbClr val="00FF00"/>
                </a:solidFill>
                <a:latin typeface="Fira Code"/>
                <a:ea typeface="Fira Code"/>
                <a:cs typeface="Fira Code"/>
                <a:sym typeface="Fira Code"/>
              </a:rPr>
              <a:t>$ gobuster dir -u http://130.236.254.153:27003/ -w /usr/share/wordlists/dirb/common.txt</a:t>
            </a:r>
            <a:endParaRPr b="1" i="0" sz="12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3000"/>
              <a:buFont typeface="Arial"/>
              <a:buNone/>
            </a:pPr>
            <a:r>
              <a:t/>
            </a:r>
            <a:endParaRPr b="1" i="0" sz="12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3000"/>
              <a:buFont typeface="Arial"/>
              <a:buNone/>
            </a:pPr>
            <a:r>
              <a:rPr b="1" i="0" lang="sv" sz="1200" u="none" cap="none" strike="noStrike">
                <a:solidFill>
                  <a:srgbClr val="00FF00"/>
                </a:solidFill>
                <a:latin typeface="Fira Code"/>
                <a:ea typeface="Fira Code"/>
                <a:cs typeface="Fira Code"/>
                <a:sym typeface="Fira Code"/>
              </a:rPr>
              <a:t>$ wget --recursive http://130.236.254.153:27003/.git/</a:t>
            </a:r>
            <a:endParaRPr b="1" i="0" sz="12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3000"/>
              <a:buFont typeface="Arial"/>
              <a:buNone/>
            </a:pPr>
            <a:r>
              <a:t/>
            </a:r>
            <a:endParaRPr b="1" i="0" sz="12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3000"/>
              <a:buFont typeface="Arial"/>
              <a:buNone/>
            </a:pPr>
            <a:r>
              <a:rPr b="1" i="0" lang="sv" sz="1200" u="none" cap="none" strike="noStrike">
                <a:solidFill>
                  <a:srgbClr val="00FF00"/>
                </a:solidFill>
                <a:latin typeface="Fira Code"/>
                <a:ea typeface="Fira Code"/>
                <a:cs typeface="Fira Code"/>
                <a:sym typeface="Fira Code"/>
              </a:rPr>
              <a:t>$ cd 130.236.254.153:27003</a:t>
            </a:r>
            <a:endParaRPr b="1" i="0" sz="12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3000"/>
              <a:buFont typeface="Arial"/>
              <a:buNone/>
            </a:pPr>
            <a:r>
              <a:t/>
            </a:r>
            <a:endParaRPr b="1" i="0" sz="12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3000"/>
              <a:buFont typeface="Arial"/>
              <a:buNone/>
            </a:pPr>
            <a:r>
              <a:rPr b="1" i="0" lang="sv" sz="1200" u="none" cap="none" strike="noStrike">
                <a:solidFill>
                  <a:srgbClr val="00FF00"/>
                </a:solidFill>
                <a:latin typeface="Fira Code"/>
                <a:ea typeface="Fira Code"/>
                <a:cs typeface="Fira Code"/>
                <a:sym typeface="Fira Code"/>
              </a:rPr>
              <a:t>$ git log --summary</a:t>
            </a:r>
            <a:endParaRPr b="1" i="0" sz="12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3000"/>
              <a:buFont typeface="Arial"/>
              <a:buNone/>
            </a:pPr>
            <a:r>
              <a:t/>
            </a:r>
            <a:endParaRPr b="1" i="0" sz="12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3000"/>
              <a:buFont typeface="Arial"/>
              <a:buNone/>
            </a:pPr>
            <a:r>
              <a:rPr b="1" i="0" lang="sv" sz="1200" u="none" cap="none" strike="noStrike">
                <a:solidFill>
                  <a:srgbClr val="00FF00"/>
                </a:solidFill>
                <a:latin typeface="Fira Code"/>
                <a:ea typeface="Fira Code"/>
                <a:cs typeface="Fira Code"/>
                <a:sym typeface="Fira Code"/>
              </a:rPr>
              <a:t>$ git checkout 2a4c823bd3e04dd87857d5c44920a4907da44ecb</a:t>
            </a:r>
            <a:endParaRPr b="1" i="0" sz="12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3000"/>
              <a:buFont typeface="Arial"/>
              <a:buNone/>
            </a:pPr>
            <a:r>
              <a:t/>
            </a:r>
            <a:endParaRPr b="1" i="0" sz="12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3000"/>
              <a:buFont typeface="Arial"/>
              <a:buNone/>
            </a:pPr>
            <a:r>
              <a:rPr b="1" i="0" lang="sv" sz="1200" u="none" cap="none" strike="noStrike">
                <a:solidFill>
                  <a:srgbClr val="00FF00"/>
                </a:solidFill>
                <a:latin typeface="Fira Code"/>
                <a:ea typeface="Fira Code"/>
                <a:cs typeface="Fira Code"/>
                <a:sym typeface="Fira Code"/>
              </a:rPr>
              <a:t>$ xdg-open images/picture.png</a:t>
            </a:r>
            <a:endParaRPr b="1" i="0" sz="12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3000"/>
              <a:buFont typeface="Arial"/>
              <a:buNone/>
            </a:pPr>
            <a:r>
              <a:t/>
            </a:r>
            <a:endParaRPr b="1" i="0" sz="12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3000"/>
              <a:buFont typeface="Arial"/>
              <a:buNone/>
            </a:pPr>
            <a:r>
              <a:rPr b="1" i="0" lang="sv" sz="1200" u="none" cap="none" strike="noStrike">
                <a:solidFill>
                  <a:srgbClr val="00FF00"/>
                </a:solidFill>
                <a:latin typeface="Fira Code"/>
                <a:ea typeface="Fira Code"/>
                <a:cs typeface="Fira Code"/>
                <a:sym typeface="Fira Code"/>
              </a:rPr>
              <a:t>See flag :)</a:t>
            </a:r>
            <a:endParaRPr b="1" i="0" sz="1200" u="none" cap="none" strike="noStrike">
              <a:solidFill>
                <a:srgbClr val="00FF00"/>
              </a:solidFill>
              <a:latin typeface="Fira Code"/>
              <a:ea typeface="Fira Code"/>
              <a:cs typeface="Fira Code"/>
              <a:sym typeface="Fira Cod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30"/>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239" name="Google Shape;239;p30"/>
          <p:cNvSpPr txBox="1"/>
          <p:nvPr/>
        </p:nvSpPr>
        <p:spPr>
          <a:xfrm>
            <a:off x="2005800" y="1523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Windows forensics</a:t>
            </a:r>
            <a:endParaRPr b="1" i="0" sz="2000" u="none" cap="none" strike="noStrike">
              <a:solidFill>
                <a:srgbClr val="00FF00"/>
              </a:solidFill>
              <a:latin typeface="Fira Code"/>
              <a:ea typeface="Fira Code"/>
              <a:cs typeface="Fira Code"/>
              <a:sym typeface="Fira Code"/>
            </a:endParaRPr>
          </a:p>
        </p:txBody>
      </p:sp>
      <p:pic>
        <p:nvPicPr>
          <p:cNvPr id="240" name="Google Shape;240;p30"/>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241" name="Google Shape;241;p30"/>
          <p:cNvSpPr txBox="1"/>
          <p:nvPr/>
        </p:nvSpPr>
        <p:spPr>
          <a:xfrm>
            <a:off x="3748800" y="645000"/>
            <a:ext cx="16464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1" lang="sv" sz="1800" u="none" cap="none" strike="noStrike">
                <a:solidFill>
                  <a:srgbClr val="00FF00"/>
                </a:solidFill>
                <a:latin typeface="Fira Code"/>
                <a:ea typeface="Fira Code"/>
                <a:cs typeface="Fira Code"/>
                <a:sym typeface="Fira Code"/>
              </a:rPr>
              <a:t>Premise </a:t>
            </a:r>
            <a:endParaRPr b="1" i="1" sz="1800" u="none" cap="none" strike="noStrike">
              <a:solidFill>
                <a:srgbClr val="00FF00"/>
              </a:solidFill>
              <a:latin typeface="Fira Code"/>
              <a:ea typeface="Fira Code"/>
              <a:cs typeface="Fira Code"/>
              <a:sym typeface="Fira Code"/>
            </a:endParaRPr>
          </a:p>
        </p:txBody>
      </p:sp>
      <p:sp>
        <p:nvSpPr>
          <p:cNvPr id="242" name="Google Shape;242;p30"/>
          <p:cNvSpPr txBox="1"/>
          <p:nvPr/>
        </p:nvSpPr>
        <p:spPr>
          <a:xfrm>
            <a:off x="2139600" y="1409750"/>
            <a:ext cx="4864800" cy="21240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You are supplied with a memory dump of some person’s computer</a:t>
            </a:r>
            <a:endParaRPr b="0"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Tasks:</a:t>
            </a:r>
            <a:endParaRPr b="1" i="0" sz="1400" u="none" cap="none" strike="noStrike">
              <a:solidFill>
                <a:srgbClr val="00FF00"/>
              </a:solidFill>
              <a:latin typeface="Fira Code"/>
              <a:ea typeface="Fira Code"/>
              <a:cs typeface="Fira Code"/>
              <a:sym typeface="Fira Code"/>
            </a:endParaRPr>
          </a:p>
          <a:p>
            <a:pPr indent="-317500" lvl="1" marL="9144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Retrieve </a:t>
            </a:r>
            <a:r>
              <a:rPr b="0" i="1" lang="sv" sz="1400" u="none" cap="none" strike="noStrike">
                <a:solidFill>
                  <a:srgbClr val="00FF00"/>
                </a:solidFill>
                <a:latin typeface="Fira Code"/>
                <a:ea typeface="Fira Code"/>
                <a:cs typeface="Fira Code"/>
                <a:sym typeface="Fira Code"/>
              </a:rPr>
              <a:t>a</a:t>
            </a:r>
            <a:r>
              <a:rPr b="0" i="0" lang="sv" sz="1400" u="none" cap="none" strike="noStrike">
                <a:solidFill>
                  <a:srgbClr val="00FF00"/>
                </a:solidFill>
                <a:latin typeface="Fira Code"/>
                <a:ea typeface="Fira Code"/>
                <a:cs typeface="Fira Code"/>
                <a:sym typeface="Fira Code"/>
              </a:rPr>
              <a:t> password</a:t>
            </a:r>
            <a:endParaRPr b="0" i="0" sz="1400" u="none" cap="none" strike="noStrike">
              <a:solidFill>
                <a:srgbClr val="00FF00"/>
              </a:solidFill>
              <a:latin typeface="Fira Code"/>
              <a:ea typeface="Fira Code"/>
              <a:cs typeface="Fira Code"/>
              <a:sym typeface="Fira Code"/>
            </a:endParaRPr>
          </a:p>
          <a:p>
            <a:pPr indent="-317500" lvl="1" marL="9144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Retrieve </a:t>
            </a:r>
            <a:r>
              <a:rPr b="0" i="1" lang="sv" sz="1400" u="none" cap="none" strike="noStrike">
                <a:solidFill>
                  <a:srgbClr val="00FF00"/>
                </a:solidFill>
                <a:latin typeface="Fira Code"/>
                <a:ea typeface="Fira Code"/>
                <a:cs typeface="Fira Code"/>
                <a:sym typeface="Fira Code"/>
              </a:rPr>
              <a:t>an </a:t>
            </a:r>
            <a:r>
              <a:rPr b="0" i="0" lang="sv" sz="1400" u="none" cap="none" strike="noStrike">
                <a:solidFill>
                  <a:srgbClr val="00FF00"/>
                </a:solidFill>
                <a:latin typeface="Fira Code"/>
                <a:ea typeface="Fira Code"/>
                <a:cs typeface="Fira Code"/>
                <a:sym typeface="Fira Code"/>
              </a:rPr>
              <a:t>interesting file, described as being vacation-related</a:t>
            </a:r>
            <a:endParaRPr b="0"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Only one team solved these!</a:t>
            </a:r>
            <a:endParaRPr b="0" i="0" sz="1400" u="none" cap="none" strike="noStrike">
              <a:solidFill>
                <a:srgbClr val="00FF00"/>
              </a:solidFill>
              <a:latin typeface="Fira Code"/>
              <a:ea typeface="Fira Code"/>
              <a:cs typeface="Fira Code"/>
              <a:sym typeface="Fira Code"/>
            </a:endParaRPr>
          </a:p>
        </p:txBody>
      </p:sp>
      <p:pic>
        <p:nvPicPr>
          <p:cNvPr id="243" name="Google Shape;243;p30"/>
          <p:cNvPicPr preferRelativeResize="0"/>
          <p:nvPr/>
        </p:nvPicPr>
        <p:blipFill rotWithShape="1">
          <a:blip r:embed="rId5">
            <a:alphaModFix/>
          </a:blip>
          <a:srcRect b="0" l="0" r="0" t="0"/>
          <a:stretch/>
        </p:blipFill>
        <p:spPr>
          <a:xfrm>
            <a:off x="4143375" y="3568300"/>
            <a:ext cx="857250" cy="133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31"/>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249" name="Google Shape;249;p31"/>
          <p:cNvSpPr txBox="1"/>
          <p:nvPr/>
        </p:nvSpPr>
        <p:spPr>
          <a:xfrm>
            <a:off x="2005800" y="1523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Windows forensics</a:t>
            </a:r>
            <a:endParaRPr b="1" i="0" sz="2000" u="none" cap="none" strike="noStrike">
              <a:solidFill>
                <a:srgbClr val="00FF00"/>
              </a:solidFill>
              <a:latin typeface="Fira Code"/>
              <a:ea typeface="Fira Code"/>
              <a:cs typeface="Fira Code"/>
              <a:sym typeface="Fira Code"/>
            </a:endParaRPr>
          </a:p>
        </p:txBody>
      </p:sp>
      <p:pic>
        <p:nvPicPr>
          <p:cNvPr id="250" name="Google Shape;250;p31"/>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251" name="Google Shape;251;p31"/>
          <p:cNvSpPr txBox="1"/>
          <p:nvPr/>
        </p:nvSpPr>
        <p:spPr>
          <a:xfrm>
            <a:off x="76200" y="1289950"/>
            <a:ext cx="5132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p:txBody>
      </p:sp>
      <p:sp>
        <p:nvSpPr>
          <p:cNvPr id="252" name="Google Shape;252;p31"/>
          <p:cNvSpPr txBox="1"/>
          <p:nvPr/>
        </p:nvSpPr>
        <p:spPr>
          <a:xfrm>
            <a:off x="3748800" y="645000"/>
            <a:ext cx="16464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1" lang="sv" sz="1800" u="none" cap="none" strike="noStrike">
                <a:solidFill>
                  <a:srgbClr val="00FF00"/>
                </a:solidFill>
                <a:latin typeface="Fira Code"/>
                <a:ea typeface="Fira Code"/>
                <a:cs typeface="Fira Code"/>
                <a:sym typeface="Fira Code"/>
              </a:rPr>
              <a:t>Approach</a:t>
            </a:r>
            <a:endParaRPr b="1" i="1" sz="1800" u="none" cap="none" strike="noStrike">
              <a:solidFill>
                <a:srgbClr val="00FF00"/>
              </a:solidFill>
              <a:latin typeface="Fira Code"/>
              <a:ea typeface="Fira Code"/>
              <a:cs typeface="Fira Code"/>
              <a:sym typeface="Fira Code"/>
            </a:endParaRPr>
          </a:p>
        </p:txBody>
      </p:sp>
      <p:sp>
        <p:nvSpPr>
          <p:cNvPr id="253" name="Google Shape;253;p31"/>
          <p:cNvSpPr txBox="1"/>
          <p:nvPr/>
        </p:nvSpPr>
        <p:spPr>
          <a:xfrm>
            <a:off x="1410900" y="1200000"/>
            <a:ext cx="63222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Find a suitable tool for memory analysis</a:t>
            </a:r>
            <a:endParaRPr b="0"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Figure out what system this is</a:t>
            </a:r>
            <a:endParaRPr b="0"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Explore the system with some tool in order to find:</a:t>
            </a:r>
            <a:endParaRPr b="0" i="0" sz="1400" u="none" cap="none" strike="noStrike">
              <a:solidFill>
                <a:srgbClr val="00FF00"/>
              </a:solidFill>
              <a:latin typeface="Fira Code"/>
              <a:ea typeface="Fira Code"/>
              <a:cs typeface="Fira Code"/>
              <a:sym typeface="Fira Code"/>
            </a:endParaRPr>
          </a:p>
          <a:p>
            <a:pPr indent="-317500" lvl="1" marL="9144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Passwords/hashes</a:t>
            </a:r>
            <a:endParaRPr b="0" i="0" sz="1400" u="none" cap="none" strike="noStrike">
              <a:solidFill>
                <a:srgbClr val="00FF00"/>
              </a:solidFill>
              <a:latin typeface="Fira Code"/>
              <a:ea typeface="Fira Code"/>
              <a:cs typeface="Fira Code"/>
              <a:sym typeface="Fira Code"/>
            </a:endParaRPr>
          </a:p>
          <a:p>
            <a:pPr indent="-317500" lvl="1" marL="9144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Interesting files to extract</a:t>
            </a:r>
            <a:endParaRPr b="0" i="0" sz="14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14"/>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75" name="Google Shape;75;p14"/>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What we do!</a:t>
            </a:r>
            <a:endParaRPr b="1" i="0" sz="2000" u="none" cap="none" strike="noStrike">
              <a:solidFill>
                <a:srgbClr val="00FF00"/>
              </a:solidFill>
              <a:latin typeface="Fira Code"/>
              <a:ea typeface="Fira Code"/>
              <a:cs typeface="Fira Code"/>
              <a:sym typeface="Fira Code"/>
            </a:endParaRPr>
          </a:p>
        </p:txBody>
      </p:sp>
      <p:pic>
        <p:nvPicPr>
          <p:cNvPr id="76" name="Google Shape;76;p14"/>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77" name="Google Shape;77;p14"/>
          <p:cNvSpPr txBox="1"/>
          <p:nvPr/>
        </p:nvSpPr>
        <p:spPr>
          <a:xfrm>
            <a:off x="2853446" y="1065450"/>
            <a:ext cx="3437100" cy="24012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00FF00"/>
              </a:buClr>
              <a:buSzPts val="1600"/>
              <a:buFont typeface="Fira Code"/>
              <a:buChar char="●"/>
            </a:pPr>
            <a:r>
              <a:rPr b="1" i="0" lang="sv" sz="1600" u="none" cap="none" strike="noStrike">
                <a:solidFill>
                  <a:srgbClr val="00FF00"/>
                </a:solidFill>
                <a:latin typeface="Fira Code"/>
                <a:ea typeface="Fira Code"/>
                <a:cs typeface="Fira Code"/>
                <a:sym typeface="Fira Code"/>
              </a:rPr>
              <a:t>Ethical Hacking!</a:t>
            </a:r>
            <a:endParaRPr b="1" i="0" sz="16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a:p>
            <a:pPr indent="-330200" lvl="0" marL="457200" marR="0" rtl="0" algn="l">
              <a:lnSpc>
                <a:spcPct val="100000"/>
              </a:lnSpc>
              <a:spcBef>
                <a:spcPts val="0"/>
              </a:spcBef>
              <a:spcAft>
                <a:spcPts val="0"/>
              </a:spcAft>
              <a:buClr>
                <a:srgbClr val="00FF00"/>
              </a:buClr>
              <a:buSzPts val="1600"/>
              <a:buFont typeface="Fira Code"/>
              <a:buChar char="●"/>
            </a:pPr>
            <a:r>
              <a:rPr b="1" i="0" lang="sv" sz="1600" u="none" cap="none" strike="noStrike">
                <a:solidFill>
                  <a:srgbClr val="00FF00"/>
                </a:solidFill>
                <a:latin typeface="Fira Code"/>
                <a:ea typeface="Fira Code"/>
                <a:cs typeface="Fira Code"/>
                <a:sym typeface="Fira Code"/>
              </a:rPr>
              <a:t>Arrange Events</a:t>
            </a:r>
            <a:endParaRPr b="1" i="0" sz="1600" u="none" cap="none" strike="noStrike">
              <a:solidFill>
                <a:srgbClr val="00FF00"/>
              </a:solidFill>
              <a:latin typeface="Fira Code"/>
              <a:ea typeface="Fira Code"/>
              <a:cs typeface="Fira Code"/>
              <a:sym typeface="Fira Code"/>
            </a:endParaRPr>
          </a:p>
          <a:p>
            <a:pPr indent="-330200" lvl="1" marL="914400" marR="0" rtl="0" algn="l">
              <a:lnSpc>
                <a:spcPct val="100000"/>
              </a:lnSpc>
              <a:spcBef>
                <a:spcPts val="0"/>
              </a:spcBef>
              <a:spcAft>
                <a:spcPts val="0"/>
              </a:spcAft>
              <a:buClr>
                <a:srgbClr val="00FF00"/>
              </a:buClr>
              <a:buSzPts val="1600"/>
              <a:buFont typeface="Fira Code"/>
              <a:buChar char="○"/>
            </a:pPr>
            <a:r>
              <a:rPr b="1" i="0" lang="sv" sz="1600" u="none" cap="none" strike="noStrike">
                <a:solidFill>
                  <a:srgbClr val="00FF00"/>
                </a:solidFill>
                <a:latin typeface="Fira Code"/>
                <a:ea typeface="Fira Code"/>
                <a:cs typeface="Fira Code"/>
                <a:sym typeface="Fira Code"/>
              </a:rPr>
              <a:t>Lectures</a:t>
            </a:r>
            <a:endParaRPr b="1" i="0" sz="1600" u="none" cap="none" strike="noStrike">
              <a:solidFill>
                <a:srgbClr val="00FF00"/>
              </a:solidFill>
              <a:latin typeface="Fira Code"/>
              <a:ea typeface="Fira Code"/>
              <a:cs typeface="Fira Code"/>
              <a:sym typeface="Fira Code"/>
            </a:endParaRPr>
          </a:p>
          <a:p>
            <a:pPr indent="-330200" lvl="1" marL="914400" marR="0" rtl="0" algn="l">
              <a:lnSpc>
                <a:spcPct val="100000"/>
              </a:lnSpc>
              <a:spcBef>
                <a:spcPts val="0"/>
              </a:spcBef>
              <a:spcAft>
                <a:spcPts val="0"/>
              </a:spcAft>
              <a:buClr>
                <a:srgbClr val="00FF00"/>
              </a:buClr>
              <a:buSzPts val="1600"/>
              <a:buFont typeface="Fira Code"/>
              <a:buChar char="○"/>
            </a:pPr>
            <a:r>
              <a:rPr b="1" i="0" lang="sv" sz="1600" u="none" cap="none" strike="noStrike">
                <a:solidFill>
                  <a:srgbClr val="00FF00"/>
                </a:solidFill>
                <a:latin typeface="Fira Code"/>
                <a:ea typeface="Fira Code"/>
                <a:cs typeface="Fira Code"/>
                <a:sym typeface="Fira Code"/>
              </a:rPr>
              <a:t>Workshops</a:t>
            </a:r>
            <a:endParaRPr b="1" i="0" sz="1600" u="none" cap="none" strike="noStrike">
              <a:solidFill>
                <a:srgbClr val="00FF00"/>
              </a:solidFill>
              <a:latin typeface="Fira Code"/>
              <a:ea typeface="Fira Code"/>
              <a:cs typeface="Fira Code"/>
              <a:sym typeface="Fira Code"/>
            </a:endParaRPr>
          </a:p>
          <a:p>
            <a:pPr indent="-330200" lvl="1" marL="914400" marR="0" rtl="0" algn="l">
              <a:lnSpc>
                <a:spcPct val="100000"/>
              </a:lnSpc>
              <a:spcBef>
                <a:spcPts val="0"/>
              </a:spcBef>
              <a:spcAft>
                <a:spcPts val="0"/>
              </a:spcAft>
              <a:buClr>
                <a:srgbClr val="00FF00"/>
              </a:buClr>
              <a:buSzPts val="1600"/>
              <a:buFont typeface="Fira Code"/>
              <a:buChar char="○"/>
            </a:pPr>
            <a:r>
              <a:rPr b="1" i="0" lang="sv" sz="1600" u="none" cap="none" strike="noStrike">
                <a:solidFill>
                  <a:srgbClr val="00FF00"/>
                </a:solidFill>
                <a:latin typeface="Fira Code"/>
                <a:ea typeface="Fira Code"/>
                <a:cs typeface="Fira Code"/>
                <a:sym typeface="Fira Code"/>
              </a:rPr>
              <a:t>CTFs</a:t>
            </a:r>
            <a:endParaRPr b="1" i="0" sz="16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a:p>
            <a:pPr indent="-330200" lvl="0" marL="457200" marR="0" rtl="0" algn="l">
              <a:lnSpc>
                <a:spcPct val="100000"/>
              </a:lnSpc>
              <a:spcBef>
                <a:spcPts val="0"/>
              </a:spcBef>
              <a:spcAft>
                <a:spcPts val="0"/>
              </a:spcAft>
              <a:buClr>
                <a:srgbClr val="00FF00"/>
              </a:buClr>
              <a:buSzPts val="1600"/>
              <a:buFont typeface="Fira Code"/>
              <a:buChar char="●"/>
            </a:pPr>
            <a:r>
              <a:rPr b="1" i="0" lang="sv" sz="1600" u="none" cap="none" strike="noStrike">
                <a:solidFill>
                  <a:srgbClr val="00FF00"/>
                </a:solidFill>
                <a:latin typeface="Fira Code"/>
                <a:ea typeface="Fira Code"/>
                <a:cs typeface="Fira Code"/>
                <a:sym typeface="Fira Code"/>
              </a:rPr>
              <a:t>Participate in events</a:t>
            </a:r>
            <a:endParaRPr b="1" i="0" sz="1600" u="none" cap="none" strike="noStrike">
              <a:solidFill>
                <a:srgbClr val="00FF00"/>
              </a:solidFill>
              <a:latin typeface="Fira Code"/>
              <a:ea typeface="Fira Code"/>
              <a:cs typeface="Fira Code"/>
              <a:sym typeface="Fira Code"/>
            </a:endParaRPr>
          </a:p>
          <a:p>
            <a:pPr indent="-330200" lvl="1" marL="914400" marR="0" rtl="0" algn="l">
              <a:lnSpc>
                <a:spcPct val="100000"/>
              </a:lnSpc>
              <a:spcBef>
                <a:spcPts val="0"/>
              </a:spcBef>
              <a:spcAft>
                <a:spcPts val="0"/>
              </a:spcAft>
              <a:buClr>
                <a:srgbClr val="00FF00"/>
              </a:buClr>
              <a:buSzPts val="1600"/>
              <a:buFont typeface="Fira Code"/>
              <a:buChar char="○"/>
            </a:pPr>
            <a:r>
              <a:rPr b="1" i="0" lang="sv" sz="1600" u="none" cap="none" strike="noStrike">
                <a:solidFill>
                  <a:srgbClr val="00FF00"/>
                </a:solidFill>
                <a:latin typeface="Fira Code"/>
                <a:ea typeface="Fira Code"/>
                <a:cs typeface="Fira Code"/>
                <a:sym typeface="Fira Code"/>
              </a:rPr>
              <a:t>CTFs</a:t>
            </a:r>
            <a:endParaRPr b="1" i="0" sz="1600" u="none" cap="none" strike="noStrike">
              <a:solidFill>
                <a:srgbClr val="00FF00"/>
              </a:solidFill>
              <a:latin typeface="Fira Code"/>
              <a:ea typeface="Fira Code"/>
              <a:cs typeface="Fira Code"/>
              <a:sym typeface="Fira Code"/>
            </a:endParaRPr>
          </a:p>
        </p:txBody>
      </p:sp>
      <p:pic>
        <p:nvPicPr>
          <p:cNvPr id="78" name="Google Shape;78;p14"/>
          <p:cNvPicPr preferRelativeResize="0"/>
          <p:nvPr/>
        </p:nvPicPr>
        <p:blipFill rotWithShape="1">
          <a:blip r:embed="rId5">
            <a:alphaModFix/>
          </a:blip>
          <a:srcRect b="0" l="0" r="0" t="0"/>
          <a:stretch/>
        </p:blipFill>
        <p:spPr>
          <a:xfrm>
            <a:off x="6290539" y="3116187"/>
            <a:ext cx="1496826" cy="1882950"/>
          </a:xfrm>
          <a:prstGeom prst="rect">
            <a:avLst/>
          </a:prstGeom>
          <a:noFill/>
          <a:ln>
            <a:noFill/>
          </a:ln>
        </p:spPr>
      </p:pic>
      <p:pic>
        <p:nvPicPr>
          <p:cNvPr id="79" name="Google Shape;79;p14"/>
          <p:cNvPicPr preferRelativeResize="0"/>
          <p:nvPr/>
        </p:nvPicPr>
        <p:blipFill rotWithShape="1">
          <a:blip r:embed="rId6">
            <a:alphaModFix/>
          </a:blip>
          <a:srcRect b="0" l="0" r="0" t="0"/>
          <a:stretch/>
        </p:blipFill>
        <p:spPr>
          <a:xfrm>
            <a:off x="313212" y="1141649"/>
            <a:ext cx="2473713" cy="1770375"/>
          </a:xfrm>
          <a:prstGeom prst="rect">
            <a:avLst/>
          </a:prstGeom>
          <a:noFill/>
          <a:ln>
            <a:noFill/>
          </a:ln>
        </p:spPr>
      </p:pic>
      <p:pic>
        <p:nvPicPr>
          <p:cNvPr id="80" name="Google Shape;80;p14"/>
          <p:cNvPicPr preferRelativeResize="0"/>
          <p:nvPr/>
        </p:nvPicPr>
        <p:blipFill rotWithShape="1">
          <a:blip r:embed="rId7">
            <a:alphaModFix/>
          </a:blip>
          <a:srcRect b="0" l="0" r="0" t="0"/>
          <a:stretch/>
        </p:blipFill>
        <p:spPr>
          <a:xfrm>
            <a:off x="701424" y="3408674"/>
            <a:ext cx="2751209" cy="1590475"/>
          </a:xfrm>
          <a:prstGeom prst="rect">
            <a:avLst/>
          </a:prstGeom>
          <a:noFill/>
          <a:ln>
            <a:noFill/>
          </a:ln>
        </p:spPr>
      </p:pic>
      <p:pic>
        <p:nvPicPr>
          <p:cNvPr id="81" name="Google Shape;81;p14"/>
          <p:cNvPicPr preferRelativeResize="0"/>
          <p:nvPr/>
        </p:nvPicPr>
        <p:blipFill rotWithShape="1">
          <a:blip r:embed="rId8">
            <a:alphaModFix/>
          </a:blip>
          <a:srcRect b="0" l="0" r="0" t="0"/>
          <a:stretch/>
        </p:blipFill>
        <p:spPr>
          <a:xfrm>
            <a:off x="6103300" y="1141650"/>
            <a:ext cx="2751201" cy="159047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32"/>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259" name="Google Shape;259;p32"/>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Windows forensics</a:t>
            </a:r>
            <a:endParaRPr b="1" i="0" sz="2000" u="none" cap="none" strike="noStrike">
              <a:solidFill>
                <a:srgbClr val="00FF00"/>
              </a:solidFill>
              <a:latin typeface="Fira Code"/>
              <a:ea typeface="Fira Code"/>
              <a:cs typeface="Fira Code"/>
              <a:sym typeface="Fira Code"/>
            </a:endParaRPr>
          </a:p>
        </p:txBody>
      </p:sp>
      <p:pic>
        <p:nvPicPr>
          <p:cNvPr id="260" name="Google Shape;260;p32"/>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261" name="Google Shape;261;p32"/>
          <p:cNvSpPr txBox="1"/>
          <p:nvPr/>
        </p:nvSpPr>
        <p:spPr>
          <a:xfrm>
            <a:off x="76200" y="1289950"/>
            <a:ext cx="5132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p:txBody>
      </p:sp>
      <p:sp>
        <p:nvSpPr>
          <p:cNvPr id="262" name="Google Shape;262;p32"/>
          <p:cNvSpPr txBox="1"/>
          <p:nvPr/>
        </p:nvSpPr>
        <p:spPr>
          <a:xfrm>
            <a:off x="3748800" y="1004275"/>
            <a:ext cx="16464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1" lang="sv" sz="1800" u="none" cap="none" strike="noStrike">
                <a:solidFill>
                  <a:srgbClr val="00FF00"/>
                </a:solidFill>
                <a:latin typeface="Fira Code"/>
                <a:ea typeface="Fira Code"/>
                <a:cs typeface="Fira Code"/>
                <a:sym typeface="Fira Code"/>
              </a:rPr>
              <a:t>Tools</a:t>
            </a:r>
            <a:endParaRPr b="1" i="1" sz="1800" u="none" cap="none" strike="noStrike">
              <a:solidFill>
                <a:srgbClr val="00FF00"/>
              </a:solidFill>
              <a:latin typeface="Fira Code"/>
              <a:ea typeface="Fira Code"/>
              <a:cs typeface="Fira Code"/>
              <a:sym typeface="Fira Code"/>
            </a:endParaRPr>
          </a:p>
        </p:txBody>
      </p:sp>
      <p:sp>
        <p:nvSpPr>
          <p:cNvPr id="263" name="Google Shape;263;p32"/>
          <p:cNvSpPr txBox="1"/>
          <p:nvPr/>
        </p:nvSpPr>
        <p:spPr>
          <a:xfrm>
            <a:off x="1387650" y="1599525"/>
            <a:ext cx="4327500" cy="3417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sv" sz="1400" u="none" cap="none" strike="noStrike">
                <a:solidFill>
                  <a:srgbClr val="00FF00"/>
                </a:solidFill>
                <a:latin typeface="Fira Code"/>
                <a:ea typeface="Fira Code"/>
                <a:cs typeface="Fira Code"/>
                <a:sym typeface="Fira Code"/>
              </a:rPr>
              <a:t>Volatility</a:t>
            </a:r>
            <a:endParaRPr b="1"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An open source tool for memory forensics</a:t>
            </a:r>
            <a:endParaRPr b="0"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Allows one to inspect a </a:t>
            </a:r>
            <a:r>
              <a:rPr b="1" i="0" lang="sv" sz="1400" u="none" cap="none" strike="noStrike">
                <a:solidFill>
                  <a:srgbClr val="00FF00"/>
                </a:solidFill>
                <a:latin typeface="Fira Code"/>
                <a:ea typeface="Fira Code"/>
                <a:cs typeface="Fira Code"/>
                <a:sym typeface="Fira Code"/>
              </a:rPr>
              <a:t>memory dump</a:t>
            </a:r>
            <a:r>
              <a:rPr b="0" i="0" lang="sv" sz="1400" u="none" cap="none" strike="noStrike">
                <a:solidFill>
                  <a:srgbClr val="00FF00"/>
                </a:solidFill>
                <a:latin typeface="Fira Code"/>
                <a:ea typeface="Fira Code"/>
                <a:cs typeface="Fira Code"/>
                <a:sym typeface="Fira Code"/>
              </a:rPr>
              <a:t>, a “snapshot” of a machine</a:t>
            </a:r>
            <a:endParaRPr b="0"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Has plugins for finding active processes, files, malware etc.</a:t>
            </a:r>
            <a:endParaRPr b="0" i="0" sz="1400" u="none" cap="none" strike="noStrike">
              <a:solidFill>
                <a:srgbClr val="00FF00"/>
              </a:solidFill>
              <a:latin typeface="Fira Code"/>
              <a:ea typeface="Fira Code"/>
              <a:cs typeface="Fira Code"/>
              <a:sym typeface="Fira Code"/>
            </a:endParaRPr>
          </a:p>
          <a:p>
            <a:pPr indent="-317500" lvl="1" marL="9144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Windows/Linux/MacOS</a:t>
            </a:r>
            <a:endParaRPr b="0"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Might be quite useful to us here!</a:t>
            </a:r>
            <a:endParaRPr b="0"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p:txBody>
      </p:sp>
      <p:pic>
        <p:nvPicPr>
          <p:cNvPr id="264" name="Google Shape;264;p32"/>
          <p:cNvPicPr preferRelativeResize="0"/>
          <p:nvPr/>
        </p:nvPicPr>
        <p:blipFill rotWithShape="1">
          <a:blip r:embed="rId5">
            <a:alphaModFix/>
          </a:blip>
          <a:srcRect b="0" l="0" r="0" t="0"/>
          <a:stretch/>
        </p:blipFill>
        <p:spPr>
          <a:xfrm>
            <a:off x="5715149" y="1878521"/>
            <a:ext cx="3342476" cy="21582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33"/>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270" name="Google Shape;270;p33"/>
          <p:cNvSpPr txBox="1"/>
          <p:nvPr/>
        </p:nvSpPr>
        <p:spPr>
          <a:xfrm>
            <a:off x="2005800" y="1523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Windows forensics</a:t>
            </a:r>
            <a:endParaRPr b="1" i="0" sz="2000" u="none" cap="none" strike="noStrike">
              <a:solidFill>
                <a:srgbClr val="00FF00"/>
              </a:solidFill>
              <a:latin typeface="Fira Code"/>
              <a:ea typeface="Fira Code"/>
              <a:cs typeface="Fira Code"/>
              <a:sym typeface="Fira Code"/>
            </a:endParaRPr>
          </a:p>
        </p:txBody>
      </p:sp>
      <p:pic>
        <p:nvPicPr>
          <p:cNvPr id="271" name="Google Shape;271;p33"/>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272" name="Google Shape;272;p33"/>
          <p:cNvSpPr txBox="1"/>
          <p:nvPr/>
        </p:nvSpPr>
        <p:spPr>
          <a:xfrm>
            <a:off x="76200" y="1289950"/>
            <a:ext cx="5132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p:txBody>
      </p:sp>
      <p:sp>
        <p:nvSpPr>
          <p:cNvPr id="273" name="Google Shape;273;p33"/>
          <p:cNvSpPr txBox="1"/>
          <p:nvPr/>
        </p:nvSpPr>
        <p:spPr>
          <a:xfrm>
            <a:off x="2861100" y="645000"/>
            <a:ext cx="34218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1" lang="sv" sz="1800" u="none" cap="none" strike="noStrike">
                <a:solidFill>
                  <a:srgbClr val="00FF00"/>
                </a:solidFill>
                <a:latin typeface="Fira Code"/>
                <a:ea typeface="Fira Code"/>
                <a:cs typeface="Fira Code"/>
                <a:sym typeface="Fira Code"/>
              </a:rPr>
              <a:t>Getting the OS type</a:t>
            </a:r>
            <a:endParaRPr b="1" i="1" sz="1800" u="none" cap="none" strike="noStrike">
              <a:solidFill>
                <a:srgbClr val="00FF00"/>
              </a:solidFill>
              <a:latin typeface="Fira Code"/>
              <a:ea typeface="Fira Code"/>
              <a:cs typeface="Fira Code"/>
              <a:sym typeface="Fira Code"/>
            </a:endParaRPr>
          </a:p>
        </p:txBody>
      </p:sp>
      <p:sp>
        <p:nvSpPr>
          <p:cNvPr id="274" name="Google Shape;274;p33"/>
          <p:cNvSpPr txBox="1"/>
          <p:nvPr/>
        </p:nvSpPr>
        <p:spPr>
          <a:xfrm>
            <a:off x="1348200" y="1499250"/>
            <a:ext cx="6447600" cy="16623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Makes later steps much easier (and feasible)</a:t>
            </a:r>
            <a:endParaRPr b="0"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To get the OS type, we can use the “</a:t>
            </a:r>
            <a:r>
              <a:rPr b="1" i="0" lang="sv" sz="1400" u="none" cap="none" strike="noStrike">
                <a:solidFill>
                  <a:srgbClr val="00FF00"/>
                </a:solidFill>
                <a:latin typeface="Fira Code"/>
                <a:ea typeface="Fira Code"/>
                <a:cs typeface="Fira Code"/>
                <a:sym typeface="Fira Code"/>
              </a:rPr>
              <a:t>imageinfo</a:t>
            </a:r>
            <a:r>
              <a:rPr b="0" i="0" lang="sv" sz="1400" u="none" cap="none" strike="noStrike">
                <a:solidFill>
                  <a:srgbClr val="00FF00"/>
                </a:solidFill>
                <a:latin typeface="Fira Code"/>
                <a:ea typeface="Fira Code"/>
                <a:cs typeface="Fira Code"/>
                <a:sym typeface="Fira Code"/>
              </a:rPr>
              <a:t>” plugin</a:t>
            </a:r>
            <a:endParaRPr b="0"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317500" lvl="1" marL="914400" marR="0" rtl="0" algn="l">
              <a:lnSpc>
                <a:spcPct val="100000"/>
              </a:lnSpc>
              <a:spcBef>
                <a:spcPts val="0"/>
              </a:spcBef>
              <a:spcAft>
                <a:spcPts val="0"/>
              </a:spcAft>
              <a:buClr>
                <a:srgbClr val="00FF00"/>
              </a:buClr>
              <a:buSzPts val="1400"/>
              <a:buFont typeface="Fira Code"/>
              <a:buChar char="○"/>
            </a:pPr>
            <a:r>
              <a:rPr b="0" i="0" lang="sv" sz="1200" u="none" cap="none" strike="noStrike">
                <a:solidFill>
                  <a:srgbClr val="F0F6FC"/>
                </a:solidFill>
                <a:highlight>
                  <a:srgbClr val="151B23"/>
                </a:highlight>
                <a:latin typeface="Courier New"/>
                <a:ea typeface="Courier New"/>
                <a:cs typeface="Courier New"/>
                <a:sym typeface="Courier New"/>
              </a:rPr>
              <a:t>python2 vol.py -f dump.raw imageinfo</a:t>
            </a:r>
            <a:endParaRPr b="0" i="0" sz="1200" u="none" cap="none" strike="noStrike">
              <a:solidFill>
                <a:srgbClr val="F0F6FC"/>
              </a:solidFill>
              <a:highlight>
                <a:srgbClr val="151B23"/>
              </a:highlight>
              <a:latin typeface="Courier New"/>
              <a:ea typeface="Courier New"/>
              <a:cs typeface="Courier New"/>
              <a:sym typeface="Courier New"/>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F0F6FC"/>
              </a:solidFill>
              <a:highlight>
                <a:srgbClr val="151B23"/>
              </a:highlight>
              <a:latin typeface="Courier New"/>
              <a:ea typeface="Courier New"/>
              <a:cs typeface="Courier New"/>
              <a:sym typeface="Courier New"/>
            </a:endParaRPr>
          </a:p>
          <a:p>
            <a:pPr indent="-317500" lvl="0" marL="457200" marR="0" rtl="0" algn="l">
              <a:lnSpc>
                <a:spcPct val="10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-&gt; </a:t>
            </a:r>
            <a:r>
              <a:rPr b="0" i="0" lang="sv" sz="1400" u="none" cap="none" strike="noStrike">
                <a:solidFill>
                  <a:srgbClr val="00FF00"/>
                </a:solidFill>
                <a:latin typeface="Fira Code"/>
                <a:ea typeface="Fira Code"/>
                <a:cs typeface="Fira Code"/>
                <a:sym typeface="Fira Code"/>
              </a:rPr>
              <a:t>This is a RAM dump of a Windows 7 machine!</a:t>
            </a:r>
            <a:endParaRPr b="0" i="0" sz="1500" u="none" cap="none" strike="noStrike">
              <a:solidFill>
                <a:srgbClr val="00FF00"/>
              </a:solidFill>
              <a:latin typeface="Fira Code"/>
              <a:ea typeface="Fira Code"/>
              <a:cs typeface="Fira Code"/>
              <a:sym typeface="Fira Cod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34"/>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280" name="Google Shape;280;p34"/>
          <p:cNvSpPr txBox="1"/>
          <p:nvPr/>
        </p:nvSpPr>
        <p:spPr>
          <a:xfrm>
            <a:off x="2005813" y="1523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Windows forensics</a:t>
            </a:r>
            <a:endParaRPr b="1" i="0" sz="2000" u="none" cap="none" strike="noStrike">
              <a:solidFill>
                <a:srgbClr val="00FF00"/>
              </a:solidFill>
              <a:latin typeface="Fira Code"/>
              <a:ea typeface="Fira Code"/>
              <a:cs typeface="Fira Code"/>
              <a:sym typeface="Fira Code"/>
            </a:endParaRPr>
          </a:p>
        </p:txBody>
      </p:sp>
      <p:pic>
        <p:nvPicPr>
          <p:cNvPr id="281" name="Google Shape;281;p34"/>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282" name="Google Shape;282;p34"/>
          <p:cNvSpPr txBox="1"/>
          <p:nvPr/>
        </p:nvSpPr>
        <p:spPr>
          <a:xfrm>
            <a:off x="76200" y="1289950"/>
            <a:ext cx="5132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p:txBody>
      </p:sp>
      <p:sp>
        <p:nvSpPr>
          <p:cNvPr id="283" name="Google Shape;283;p34"/>
          <p:cNvSpPr txBox="1"/>
          <p:nvPr/>
        </p:nvSpPr>
        <p:spPr>
          <a:xfrm>
            <a:off x="3157975" y="645000"/>
            <a:ext cx="28281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1" lang="sv" sz="1800" u="none" cap="none" strike="noStrike">
                <a:solidFill>
                  <a:srgbClr val="00FF00"/>
                </a:solidFill>
                <a:latin typeface="Fira Code"/>
                <a:ea typeface="Fira Code"/>
                <a:cs typeface="Fira Code"/>
                <a:sym typeface="Fira Code"/>
              </a:rPr>
              <a:t>The actual system</a:t>
            </a:r>
            <a:endParaRPr b="1" i="1" sz="1800" u="none" cap="none" strike="noStrike">
              <a:solidFill>
                <a:srgbClr val="00FF00"/>
              </a:solidFill>
              <a:latin typeface="Fira Code"/>
              <a:ea typeface="Fira Code"/>
              <a:cs typeface="Fira Code"/>
              <a:sym typeface="Fira Code"/>
            </a:endParaRPr>
          </a:p>
        </p:txBody>
      </p:sp>
      <p:sp>
        <p:nvSpPr>
          <p:cNvPr id="284" name="Google Shape;284;p34"/>
          <p:cNvSpPr txBox="1"/>
          <p:nvPr/>
        </p:nvSpPr>
        <p:spPr>
          <a:xfrm>
            <a:off x="842225" y="1416675"/>
            <a:ext cx="3729900" cy="4002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p:txBody>
      </p:sp>
      <p:pic>
        <p:nvPicPr>
          <p:cNvPr id="285" name="Google Shape;285;p34"/>
          <p:cNvPicPr preferRelativeResize="0"/>
          <p:nvPr/>
        </p:nvPicPr>
        <p:blipFill rotWithShape="1">
          <a:blip r:embed="rId5">
            <a:alphaModFix/>
          </a:blip>
          <a:srcRect b="0" l="0" r="0" t="0"/>
          <a:stretch/>
        </p:blipFill>
        <p:spPr>
          <a:xfrm>
            <a:off x="1927750" y="1106700"/>
            <a:ext cx="5288501" cy="398055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35"/>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291" name="Google Shape;291;p35"/>
          <p:cNvSpPr txBox="1"/>
          <p:nvPr/>
        </p:nvSpPr>
        <p:spPr>
          <a:xfrm>
            <a:off x="2005800" y="1523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Windows forensics</a:t>
            </a:r>
            <a:endParaRPr b="1" i="0" sz="2000" u="none" cap="none" strike="noStrike">
              <a:solidFill>
                <a:srgbClr val="00FF00"/>
              </a:solidFill>
              <a:latin typeface="Fira Code"/>
              <a:ea typeface="Fira Code"/>
              <a:cs typeface="Fira Code"/>
              <a:sym typeface="Fira Code"/>
            </a:endParaRPr>
          </a:p>
        </p:txBody>
      </p:sp>
      <p:pic>
        <p:nvPicPr>
          <p:cNvPr id="292" name="Google Shape;292;p35"/>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293" name="Google Shape;293;p35"/>
          <p:cNvSpPr txBox="1"/>
          <p:nvPr/>
        </p:nvSpPr>
        <p:spPr>
          <a:xfrm>
            <a:off x="76200" y="1289950"/>
            <a:ext cx="5132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p:txBody>
      </p:sp>
      <p:sp>
        <p:nvSpPr>
          <p:cNvPr id="294" name="Google Shape;294;p35"/>
          <p:cNvSpPr txBox="1"/>
          <p:nvPr/>
        </p:nvSpPr>
        <p:spPr>
          <a:xfrm>
            <a:off x="2861100" y="645000"/>
            <a:ext cx="34218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1" lang="sv" sz="1800" u="none" cap="none" strike="noStrike">
                <a:solidFill>
                  <a:srgbClr val="00FF00"/>
                </a:solidFill>
                <a:latin typeface="Fira Code"/>
                <a:ea typeface="Fira Code"/>
                <a:cs typeface="Fira Code"/>
                <a:sym typeface="Fira Code"/>
              </a:rPr>
              <a:t>Getting the password</a:t>
            </a:r>
            <a:endParaRPr b="1" i="1" sz="1800" u="none" cap="none" strike="noStrike">
              <a:solidFill>
                <a:srgbClr val="00FF00"/>
              </a:solidFill>
              <a:latin typeface="Fira Code"/>
              <a:ea typeface="Fira Code"/>
              <a:cs typeface="Fira Code"/>
              <a:sym typeface="Fira Code"/>
            </a:endParaRPr>
          </a:p>
        </p:txBody>
      </p:sp>
      <p:sp>
        <p:nvSpPr>
          <p:cNvPr id="295" name="Google Shape;295;p35"/>
          <p:cNvSpPr txBox="1"/>
          <p:nvPr/>
        </p:nvSpPr>
        <p:spPr>
          <a:xfrm>
            <a:off x="604950" y="1106700"/>
            <a:ext cx="7934100" cy="36018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Enumerate! Cleartext passwords, password-using services</a:t>
            </a:r>
            <a:endParaRPr b="0"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Spoilers: The password is the Windows password of current user</a:t>
            </a:r>
            <a:endParaRPr b="0"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SYSTEM &amp; SAM registries -&gt; password hash</a:t>
            </a:r>
            <a:endParaRPr b="0" i="0" sz="1400" u="none" cap="none" strike="noStrike">
              <a:solidFill>
                <a:srgbClr val="00FF00"/>
              </a:solidFill>
              <a:latin typeface="Fira Code"/>
              <a:ea typeface="Fira Code"/>
              <a:cs typeface="Fira Code"/>
              <a:sym typeface="Fira Code"/>
            </a:endParaRPr>
          </a:p>
          <a:p>
            <a:pPr indent="-317500" lvl="1" marL="9144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Volatility &amp; plugins “</a:t>
            </a:r>
            <a:r>
              <a:rPr b="1" i="0" lang="sv" sz="1400" u="none" cap="none" strike="noStrike">
                <a:solidFill>
                  <a:srgbClr val="00FF00"/>
                </a:solidFill>
                <a:latin typeface="Fira Code"/>
                <a:ea typeface="Fira Code"/>
                <a:cs typeface="Fira Code"/>
                <a:sym typeface="Fira Code"/>
              </a:rPr>
              <a:t>hivelist</a:t>
            </a:r>
            <a:r>
              <a:rPr b="0" i="0" lang="sv" sz="1400" u="none" cap="none" strike="noStrike">
                <a:solidFill>
                  <a:srgbClr val="00FF00"/>
                </a:solidFill>
                <a:latin typeface="Fira Code"/>
                <a:ea typeface="Fira Code"/>
                <a:cs typeface="Fira Code"/>
                <a:sym typeface="Fira Code"/>
              </a:rPr>
              <a:t>” and “</a:t>
            </a:r>
            <a:r>
              <a:rPr b="1" i="0" lang="sv" sz="1400" u="none" cap="none" strike="noStrike">
                <a:solidFill>
                  <a:srgbClr val="00FF00"/>
                </a:solidFill>
                <a:latin typeface="Fira Code"/>
                <a:ea typeface="Fira Code"/>
                <a:cs typeface="Fira Code"/>
                <a:sym typeface="Fira Code"/>
              </a:rPr>
              <a:t>hashdump</a:t>
            </a:r>
            <a:r>
              <a:rPr b="0" i="0" lang="sv" sz="1400" u="none" cap="none" strike="noStrike">
                <a:solidFill>
                  <a:srgbClr val="00FF00"/>
                </a:solidFill>
                <a:latin typeface="Fira Code"/>
                <a:ea typeface="Fira Code"/>
                <a:cs typeface="Fira Code"/>
                <a:sym typeface="Fira Code"/>
              </a:rPr>
              <a:t>”:</a:t>
            </a:r>
            <a:endParaRPr b="0" i="0" sz="1400" u="none" cap="none" strike="noStrike">
              <a:solidFill>
                <a:srgbClr val="00FF00"/>
              </a:solidFill>
              <a:latin typeface="Fira Code"/>
              <a:ea typeface="Fira Code"/>
              <a:cs typeface="Fira Code"/>
              <a:sym typeface="Fira Code"/>
            </a:endParaRPr>
          </a:p>
          <a:p>
            <a:pPr indent="-317500" lvl="1" marL="914400" marR="0" rtl="0" algn="l">
              <a:lnSpc>
                <a:spcPct val="100000"/>
              </a:lnSpc>
              <a:spcBef>
                <a:spcPts val="0"/>
              </a:spcBef>
              <a:spcAft>
                <a:spcPts val="0"/>
              </a:spcAft>
              <a:buClr>
                <a:srgbClr val="00FF00"/>
              </a:buClr>
              <a:buSzPts val="1400"/>
              <a:buFont typeface="Fira Code"/>
              <a:buChar char="○"/>
            </a:pPr>
            <a:r>
              <a:rPr b="0" i="0" lang="sv" sz="1200" u="none" cap="none" strike="noStrike">
                <a:solidFill>
                  <a:srgbClr val="F0F6FC"/>
                </a:solidFill>
                <a:highlight>
                  <a:srgbClr val="151B23"/>
                </a:highlight>
                <a:latin typeface="Courier New"/>
                <a:ea typeface="Courier New"/>
                <a:cs typeface="Courier New"/>
                <a:sym typeface="Courier New"/>
              </a:rPr>
              <a:t>python2 vol.py -f dump.raw </a:t>
            </a:r>
            <a:r>
              <a:rPr b="1" i="0" lang="sv" sz="1200" u="none" cap="none" strike="noStrike">
                <a:solidFill>
                  <a:srgbClr val="F0F6FC"/>
                </a:solidFill>
                <a:highlight>
                  <a:srgbClr val="151B23"/>
                </a:highlight>
                <a:latin typeface="Courier New"/>
                <a:ea typeface="Courier New"/>
                <a:cs typeface="Courier New"/>
                <a:sym typeface="Courier New"/>
              </a:rPr>
              <a:t>hivelist </a:t>
            </a:r>
            <a:r>
              <a:rPr b="0" i="0" lang="sv" sz="1200" u="none" cap="none" strike="noStrike">
                <a:solidFill>
                  <a:srgbClr val="F0F6FC"/>
                </a:solidFill>
                <a:highlight>
                  <a:srgbClr val="151B23"/>
                </a:highlight>
                <a:latin typeface="Courier New"/>
                <a:ea typeface="Courier New"/>
                <a:cs typeface="Courier New"/>
                <a:sym typeface="Courier New"/>
              </a:rPr>
              <a:t>--profile=Win7SP1x64</a:t>
            </a:r>
            <a:endParaRPr b="0" i="0" sz="1200" u="none" cap="none" strike="noStrike">
              <a:solidFill>
                <a:srgbClr val="F0F6FC"/>
              </a:solidFill>
              <a:highlight>
                <a:srgbClr val="151B23"/>
              </a:highlight>
              <a:latin typeface="Courier New"/>
              <a:ea typeface="Courier New"/>
              <a:cs typeface="Courier New"/>
              <a:sym typeface="Courier New"/>
            </a:endParaRPr>
          </a:p>
          <a:p>
            <a:pPr indent="-317500" lvl="1" marL="914400" marR="0" rtl="0" algn="l">
              <a:lnSpc>
                <a:spcPct val="100000"/>
              </a:lnSpc>
              <a:spcBef>
                <a:spcPts val="0"/>
              </a:spcBef>
              <a:spcAft>
                <a:spcPts val="0"/>
              </a:spcAft>
              <a:buClr>
                <a:srgbClr val="00FF00"/>
              </a:buClr>
              <a:buSzPts val="1400"/>
              <a:buFont typeface="Fira Code"/>
              <a:buChar char="○"/>
            </a:pPr>
            <a:r>
              <a:rPr b="0" i="0" lang="sv" sz="1200" u="none" cap="none" strike="noStrike">
                <a:solidFill>
                  <a:srgbClr val="F0F6FC"/>
                </a:solidFill>
                <a:highlight>
                  <a:srgbClr val="151B23"/>
                </a:highlight>
                <a:latin typeface="Courier New"/>
                <a:ea typeface="Courier New"/>
                <a:cs typeface="Courier New"/>
                <a:sym typeface="Courier New"/>
              </a:rPr>
              <a:t>python2 vol.py -f dump.raw </a:t>
            </a:r>
            <a:r>
              <a:rPr b="1" i="0" lang="sv" sz="1200" u="none" cap="none" strike="noStrike">
                <a:solidFill>
                  <a:srgbClr val="F0F6FC"/>
                </a:solidFill>
                <a:highlight>
                  <a:srgbClr val="151B23"/>
                </a:highlight>
                <a:latin typeface="Courier New"/>
                <a:ea typeface="Courier New"/>
                <a:cs typeface="Courier New"/>
                <a:sym typeface="Courier New"/>
              </a:rPr>
              <a:t>hashdump </a:t>
            </a:r>
            <a:r>
              <a:rPr b="0" i="0" lang="sv" sz="1200" u="none" cap="none" strike="noStrike">
                <a:solidFill>
                  <a:srgbClr val="F0F6FC"/>
                </a:solidFill>
                <a:highlight>
                  <a:srgbClr val="151B23"/>
                </a:highlight>
                <a:latin typeface="Courier New"/>
                <a:ea typeface="Courier New"/>
                <a:cs typeface="Courier New"/>
                <a:sym typeface="Courier New"/>
              </a:rPr>
              <a:t>-y </a:t>
            </a:r>
            <a:r>
              <a:rPr b="1" i="0" lang="sv" sz="1200" u="none" cap="none" strike="noStrike">
                <a:solidFill>
                  <a:srgbClr val="F0F6FC"/>
                </a:solidFill>
                <a:highlight>
                  <a:srgbClr val="151B23"/>
                </a:highlight>
                <a:latin typeface="Courier New"/>
                <a:ea typeface="Courier New"/>
                <a:cs typeface="Courier New"/>
                <a:sym typeface="Courier New"/>
              </a:rPr>
              <a:t>SYSTEM_addr </a:t>
            </a:r>
            <a:r>
              <a:rPr b="0" i="0" lang="sv" sz="1200" u="none" cap="none" strike="noStrike">
                <a:solidFill>
                  <a:srgbClr val="F0F6FC"/>
                </a:solidFill>
                <a:highlight>
                  <a:srgbClr val="151B23"/>
                </a:highlight>
                <a:latin typeface="Courier New"/>
                <a:ea typeface="Courier New"/>
                <a:cs typeface="Courier New"/>
                <a:sym typeface="Courier New"/>
              </a:rPr>
              <a:t>-s </a:t>
            </a:r>
            <a:r>
              <a:rPr b="1" i="0" lang="sv" sz="1200" u="none" cap="none" strike="noStrike">
                <a:solidFill>
                  <a:srgbClr val="F0F6FC"/>
                </a:solidFill>
                <a:highlight>
                  <a:srgbClr val="151B23"/>
                </a:highlight>
                <a:latin typeface="Courier New"/>
                <a:ea typeface="Courier New"/>
                <a:cs typeface="Courier New"/>
                <a:sym typeface="Courier New"/>
              </a:rPr>
              <a:t>SAM_addr </a:t>
            </a:r>
            <a:r>
              <a:rPr b="0" i="0" lang="sv" sz="1200" u="none" cap="none" strike="noStrike">
                <a:solidFill>
                  <a:srgbClr val="F0F6FC"/>
                </a:solidFill>
                <a:highlight>
                  <a:srgbClr val="151B23"/>
                </a:highlight>
                <a:latin typeface="Courier New"/>
                <a:ea typeface="Courier New"/>
                <a:cs typeface="Courier New"/>
                <a:sym typeface="Courier New"/>
              </a:rPr>
              <a:t>--profile=Win7SP1x64</a:t>
            </a:r>
            <a:endParaRPr b="0" i="0" sz="1400" u="none" cap="none" strike="noStrike">
              <a:solidFill>
                <a:srgbClr val="00FF00"/>
              </a:solidFill>
              <a:latin typeface="Fira Code"/>
              <a:ea typeface="Fira Code"/>
              <a:cs typeface="Fira Code"/>
              <a:sym typeface="Fira Code"/>
            </a:endParaRPr>
          </a:p>
          <a:p>
            <a:pPr indent="-317500" lvl="1" marL="9144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-&gt; </a:t>
            </a:r>
            <a:r>
              <a:rPr b="0" i="0" lang="sv" sz="1200" u="none" cap="none" strike="noStrike">
                <a:solidFill>
                  <a:srgbClr val="F0F6FC"/>
                </a:solidFill>
                <a:highlight>
                  <a:srgbClr val="151B23"/>
                </a:highlight>
                <a:latin typeface="Courier New"/>
                <a:ea typeface="Courier New"/>
                <a:cs typeface="Courier New"/>
                <a:sym typeface="Courier New"/>
              </a:rPr>
              <a:t>1eb9cd296124a8f3af841a1ecf458d72 </a:t>
            </a:r>
            <a:endParaRPr b="0" i="0" sz="14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Crack the password via a dictionary attack</a:t>
            </a:r>
            <a:endParaRPr b="0"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Using ex. the tool hashcat and the wordlist rockyou:</a:t>
            </a:r>
            <a:endParaRPr b="0" i="0" sz="1400" u="none" cap="none" strike="noStrike">
              <a:solidFill>
                <a:srgbClr val="00FF00"/>
              </a:solidFill>
              <a:latin typeface="Fira Code"/>
              <a:ea typeface="Fira Code"/>
              <a:cs typeface="Fira Code"/>
              <a:sym typeface="Fira Code"/>
            </a:endParaRPr>
          </a:p>
          <a:p>
            <a:pPr indent="-317500" lvl="1" marL="914400" marR="0" rtl="0" algn="l">
              <a:lnSpc>
                <a:spcPct val="100000"/>
              </a:lnSpc>
              <a:spcBef>
                <a:spcPts val="0"/>
              </a:spcBef>
              <a:spcAft>
                <a:spcPts val="0"/>
              </a:spcAft>
              <a:buClr>
                <a:srgbClr val="00FF00"/>
              </a:buClr>
              <a:buSzPts val="1400"/>
              <a:buFont typeface="Fira Code"/>
              <a:buChar char="○"/>
            </a:pPr>
            <a:r>
              <a:rPr b="0" i="0" lang="sv" sz="1200" u="none" cap="none" strike="noStrike">
                <a:solidFill>
                  <a:srgbClr val="F0F6FC"/>
                </a:solidFill>
                <a:highlight>
                  <a:srgbClr val="151B23"/>
                </a:highlight>
                <a:latin typeface="Courier New"/>
                <a:ea typeface="Courier New"/>
                <a:cs typeface="Courier New"/>
                <a:sym typeface="Courier New"/>
              </a:rPr>
              <a:t>hashcat -m 1000 </a:t>
            </a:r>
            <a:r>
              <a:rPr b="0" i="1" lang="sv" sz="1200" u="none" cap="none" strike="noStrike">
                <a:solidFill>
                  <a:srgbClr val="F0F6FC"/>
                </a:solidFill>
                <a:highlight>
                  <a:srgbClr val="151B23"/>
                </a:highlight>
                <a:latin typeface="Courier New"/>
                <a:ea typeface="Courier New"/>
                <a:cs typeface="Courier New"/>
                <a:sym typeface="Courier New"/>
              </a:rPr>
              <a:t>1eb9cd296124a8f3af841a1ecf458d72 r</a:t>
            </a:r>
            <a:r>
              <a:rPr b="0" i="0" lang="sv" sz="1200" u="none" cap="none" strike="noStrike">
                <a:solidFill>
                  <a:srgbClr val="F0F6FC"/>
                </a:solidFill>
                <a:highlight>
                  <a:srgbClr val="151B23"/>
                </a:highlight>
                <a:latin typeface="Courier New"/>
                <a:ea typeface="Courier New"/>
                <a:cs typeface="Courier New"/>
                <a:sym typeface="Courier New"/>
              </a:rPr>
              <a:t>ockyou.txt</a:t>
            </a:r>
            <a:r>
              <a:rPr b="1" i="0" lang="sv" sz="1400" u="none" cap="none" strike="noStrike">
                <a:solidFill>
                  <a:srgbClr val="00FF00"/>
                </a:solidFill>
                <a:latin typeface="Fira Code"/>
                <a:ea typeface="Fira Code"/>
                <a:cs typeface="Fira Code"/>
                <a:sym typeface="Fira Code"/>
              </a:rPr>
              <a:t> </a:t>
            </a:r>
            <a:endParaRPr b="1" i="0" sz="1400" u="none" cap="none" strike="noStrike">
              <a:solidFill>
                <a:srgbClr val="00FF00"/>
              </a:solidFill>
              <a:latin typeface="Fira Code"/>
              <a:ea typeface="Fira Code"/>
              <a:cs typeface="Fira Code"/>
              <a:sym typeface="Fira Code"/>
            </a:endParaRPr>
          </a:p>
          <a:p>
            <a:pPr indent="-317500" lvl="1" marL="914400" marR="0" rtl="0" algn="l">
              <a:lnSpc>
                <a:spcPct val="10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-&gt; </a:t>
            </a:r>
            <a:r>
              <a:rPr b="0" i="0" lang="sv" sz="1400" u="none" cap="none" strike="noStrike">
                <a:solidFill>
                  <a:srgbClr val="00FF00"/>
                </a:solidFill>
                <a:latin typeface="Fira Code"/>
                <a:ea typeface="Fira Code"/>
                <a:cs typeface="Fira Code"/>
                <a:sym typeface="Fira Code"/>
              </a:rPr>
              <a:t>now we have the password: </a:t>
            </a:r>
            <a:r>
              <a:rPr b="1" i="0" lang="sv" sz="1400" u="none" cap="none" strike="noStrike">
                <a:solidFill>
                  <a:srgbClr val="00FF00"/>
                </a:solidFill>
                <a:latin typeface="Fira Code"/>
                <a:ea typeface="Fira Code"/>
                <a:cs typeface="Fira Code"/>
                <a:sym typeface="Fira Code"/>
              </a:rPr>
              <a:t>horselover</a:t>
            </a:r>
            <a:r>
              <a:rPr b="0" i="0" lang="sv" sz="1400" u="none" cap="none" strike="noStrike">
                <a:solidFill>
                  <a:srgbClr val="00FF00"/>
                </a:solidFill>
                <a:latin typeface="Fira Code"/>
                <a:ea typeface="Fira Code"/>
                <a:cs typeface="Fira Code"/>
                <a:sym typeface="Fira Code"/>
              </a:rPr>
              <a:t>, which is also the flag!</a:t>
            </a:r>
            <a:endParaRPr b="0" i="0" sz="1400" u="none" cap="none" strike="noStrike">
              <a:solidFill>
                <a:srgbClr val="00FF00"/>
              </a:solidFill>
              <a:latin typeface="Fira Code"/>
              <a:ea typeface="Fira Code"/>
              <a:cs typeface="Fira Code"/>
              <a:sym typeface="Fira Cod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36"/>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301" name="Google Shape;301;p36"/>
          <p:cNvSpPr txBox="1"/>
          <p:nvPr/>
        </p:nvSpPr>
        <p:spPr>
          <a:xfrm>
            <a:off x="2005800" y="1523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Windows forensics</a:t>
            </a:r>
            <a:endParaRPr b="1" i="0" sz="2000" u="none" cap="none" strike="noStrike">
              <a:solidFill>
                <a:srgbClr val="00FF00"/>
              </a:solidFill>
              <a:latin typeface="Fira Code"/>
              <a:ea typeface="Fira Code"/>
              <a:cs typeface="Fira Code"/>
              <a:sym typeface="Fira Code"/>
            </a:endParaRPr>
          </a:p>
        </p:txBody>
      </p:sp>
      <p:pic>
        <p:nvPicPr>
          <p:cNvPr id="302" name="Google Shape;302;p36"/>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303" name="Google Shape;303;p36"/>
          <p:cNvSpPr txBox="1"/>
          <p:nvPr/>
        </p:nvSpPr>
        <p:spPr>
          <a:xfrm>
            <a:off x="76200" y="1289950"/>
            <a:ext cx="5132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p:txBody>
      </p:sp>
      <p:sp>
        <p:nvSpPr>
          <p:cNvPr id="304" name="Google Shape;304;p36"/>
          <p:cNvSpPr txBox="1"/>
          <p:nvPr/>
        </p:nvSpPr>
        <p:spPr>
          <a:xfrm>
            <a:off x="2861100" y="645000"/>
            <a:ext cx="34218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1" lang="sv" sz="1800" u="none" cap="none" strike="noStrike">
                <a:solidFill>
                  <a:srgbClr val="00FF00"/>
                </a:solidFill>
                <a:latin typeface="Fira Code"/>
                <a:ea typeface="Fira Code"/>
                <a:cs typeface="Fira Code"/>
                <a:sym typeface="Fira Code"/>
              </a:rPr>
              <a:t>Getting the secret file</a:t>
            </a:r>
            <a:endParaRPr b="1" i="1" sz="1800" u="none" cap="none" strike="noStrike">
              <a:solidFill>
                <a:srgbClr val="00FF00"/>
              </a:solidFill>
              <a:latin typeface="Fira Code"/>
              <a:ea typeface="Fira Code"/>
              <a:cs typeface="Fira Code"/>
              <a:sym typeface="Fira Code"/>
            </a:endParaRPr>
          </a:p>
        </p:txBody>
      </p:sp>
      <p:sp>
        <p:nvSpPr>
          <p:cNvPr id="305" name="Google Shape;305;p36"/>
          <p:cNvSpPr txBox="1"/>
          <p:nvPr/>
        </p:nvSpPr>
        <p:spPr>
          <a:xfrm>
            <a:off x="674100" y="1141500"/>
            <a:ext cx="7795800" cy="40020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Once again, enumerate!</a:t>
            </a:r>
            <a:endParaRPr b="0"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Windows 7 machine, search for “</a:t>
            </a:r>
            <a:r>
              <a:rPr b="1" i="0" lang="sv" sz="1400" u="none" cap="none" strike="noStrike">
                <a:solidFill>
                  <a:srgbClr val="00FF00"/>
                </a:solidFill>
                <a:latin typeface="Fira Code"/>
                <a:ea typeface="Fira Code"/>
                <a:cs typeface="Fira Code"/>
                <a:sym typeface="Fira Code"/>
              </a:rPr>
              <a:t>vacation</a:t>
            </a:r>
            <a:r>
              <a:rPr b="0" i="0" lang="sv" sz="1400" u="none" cap="none" strike="noStrike">
                <a:solidFill>
                  <a:srgbClr val="00FF00"/>
                </a:solidFill>
                <a:latin typeface="Fira Code"/>
                <a:ea typeface="Fira Code"/>
                <a:cs typeface="Fira Code"/>
                <a:sym typeface="Fira Code"/>
              </a:rPr>
              <a:t>”-related files in common folders, ex. “</a:t>
            </a:r>
            <a:r>
              <a:rPr b="1" i="0" lang="sv" sz="1400" u="none" cap="none" strike="noStrike">
                <a:solidFill>
                  <a:srgbClr val="00FF00"/>
                </a:solidFill>
                <a:latin typeface="Fira Code"/>
                <a:ea typeface="Fira Code"/>
                <a:cs typeface="Fira Code"/>
                <a:sym typeface="Fira Code"/>
              </a:rPr>
              <a:t>Documents</a:t>
            </a:r>
            <a:r>
              <a:rPr b="0" i="0" lang="sv" sz="1400" u="none" cap="none" strike="noStrike">
                <a:solidFill>
                  <a:srgbClr val="00FF00"/>
                </a:solidFill>
                <a:latin typeface="Fira Code"/>
                <a:ea typeface="Fira Code"/>
                <a:cs typeface="Fira Code"/>
                <a:sym typeface="Fira Code"/>
              </a:rPr>
              <a:t>” or ”</a:t>
            </a:r>
            <a:r>
              <a:rPr b="1" i="0" lang="sv" sz="1400" u="none" cap="none" strike="noStrike">
                <a:solidFill>
                  <a:srgbClr val="00FF00"/>
                </a:solidFill>
                <a:latin typeface="Fira Code"/>
                <a:ea typeface="Fira Code"/>
                <a:cs typeface="Fira Code"/>
                <a:sym typeface="Fira Code"/>
              </a:rPr>
              <a:t>Downloads</a:t>
            </a:r>
            <a:r>
              <a:rPr b="0" i="0" lang="sv" sz="1400" u="none" cap="none" strike="noStrike">
                <a:solidFill>
                  <a:srgbClr val="00FF00"/>
                </a:solidFill>
                <a:latin typeface="Fira Code"/>
                <a:ea typeface="Fira Code"/>
                <a:cs typeface="Fira Code"/>
                <a:sym typeface="Fira Code"/>
              </a:rPr>
              <a:t>”</a:t>
            </a:r>
            <a:endParaRPr b="0"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Volatility can be used, “</a:t>
            </a:r>
            <a:r>
              <a:rPr b="1" i="0" lang="sv" sz="1400" u="none" cap="none" strike="noStrike">
                <a:solidFill>
                  <a:srgbClr val="00FF00"/>
                </a:solidFill>
                <a:latin typeface="Fira Code"/>
                <a:ea typeface="Fira Code"/>
                <a:cs typeface="Fira Code"/>
                <a:sym typeface="Fira Code"/>
              </a:rPr>
              <a:t>filescan</a:t>
            </a:r>
            <a:r>
              <a:rPr b="0" i="0" lang="sv" sz="1400" u="none" cap="none" strike="noStrike">
                <a:solidFill>
                  <a:srgbClr val="00FF00"/>
                </a:solidFill>
                <a:latin typeface="Fira Code"/>
                <a:ea typeface="Fira Code"/>
                <a:cs typeface="Fira Code"/>
                <a:sym typeface="Fira Code"/>
              </a:rPr>
              <a:t>” plugin:</a:t>
            </a:r>
            <a:endParaRPr b="0" i="0" sz="1400" u="none" cap="none" strike="noStrike">
              <a:solidFill>
                <a:srgbClr val="00FF00"/>
              </a:solidFill>
              <a:latin typeface="Fira Code"/>
              <a:ea typeface="Fira Code"/>
              <a:cs typeface="Fira Code"/>
              <a:sym typeface="Fira Code"/>
            </a:endParaRPr>
          </a:p>
          <a:p>
            <a:pPr indent="-317500" lvl="1" marL="914400" marR="0" rtl="0" algn="l">
              <a:lnSpc>
                <a:spcPct val="100000"/>
              </a:lnSpc>
              <a:spcBef>
                <a:spcPts val="0"/>
              </a:spcBef>
              <a:spcAft>
                <a:spcPts val="0"/>
              </a:spcAft>
              <a:buClr>
                <a:srgbClr val="00FF00"/>
              </a:buClr>
              <a:buSzPts val="1400"/>
              <a:buFont typeface="Fira Code"/>
              <a:buChar char="○"/>
            </a:pPr>
            <a:r>
              <a:rPr b="0" i="0" lang="sv" sz="1200" u="none" cap="none" strike="noStrike">
                <a:solidFill>
                  <a:srgbClr val="F0F6FC"/>
                </a:solidFill>
                <a:highlight>
                  <a:srgbClr val="151B23"/>
                </a:highlight>
                <a:latin typeface="Courier New"/>
                <a:ea typeface="Courier New"/>
                <a:cs typeface="Courier New"/>
                <a:sym typeface="Courier New"/>
              </a:rPr>
              <a:t>python2 vol.py -f dump.raw </a:t>
            </a:r>
            <a:r>
              <a:rPr b="1" i="0" lang="sv" sz="1200" u="none" cap="none" strike="noStrike">
                <a:solidFill>
                  <a:srgbClr val="F0F6FC"/>
                </a:solidFill>
                <a:highlight>
                  <a:srgbClr val="151B23"/>
                </a:highlight>
                <a:latin typeface="Courier New"/>
                <a:ea typeface="Courier New"/>
                <a:cs typeface="Courier New"/>
                <a:sym typeface="Courier New"/>
              </a:rPr>
              <a:t>filescan </a:t>
            </a:r>
            <a:r>
              <a:rPr b="0" i="0" lang="sv" sz="1200" u="none" cap="none" strike="noStrike">
                <a:solidFill>
                  <a:srgbClr val="F0F6FC"/>
                </a:solidFill>
                <a:highlight>
                  <a:srgbClr val="151B23"/>
                </a:highlight>
                <a:latin typeface="Courier New"/>
                <a:ea typeface="Courier New"/>
                <a:cs typeface="Courier New"/>
                <a:sym typeface="Courier New"/>
              </a:rPr>
              <a:t>--profile=Win7SP1x64</a:t>
            </a:r>
            <a:endParaRPr b="0" i="0" sz="1400" u="none" cap="none" strike="noStrike">
              <a:solidFill>
                <a:srgbClr val="00FF00"/>
              </a:solidFill>
              <a:latin typeface="Fira Code"/>
              <a:ea typeface="Fira Code"/>
              <a:cs typeface="Fira Code"/>
              <a:sym typeface="Fira Code"/>
            </a:endParaRPr>
          </a:p>
          <a:p>
            <a:pPr indent="-317500" lvl="1" marL="9144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Lists all file objects, and their virtual addresses</a:t>
            </a:r>
            <a:endParaRPr b="0"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The correct file is in </a:t>
            </a:r>
            <a:r>
              <a:rPr b="1" i="0" lang="sv" sz="1400" u="none" cap="none" strike="noStrike">
                <a:solidFill>
                  <a:srgbClr val="00FF00"/>
                </a:solidFill>
                <a:latin typeface="Fira Code"/>
                <a:ea typeface="Fira Code"/>
                <a:cs typeface="Fira Code"/>
                <a:sym typeface="Fira Code"/>
              </a:rPr>
              <a:t>Documents</a:t>
            </a:r>
            <a:r>
              <a:rPr b="0" i="0" lang="sv" sz="1400" u="none" cap="none" strike="noStrike">
                <a:solidFill>
                  <a:srgbClr val="00FF00"/>
                </a:solidFill>
                <a:latin typeface="Fira Code"/>
                <a:ea typeface="Fira Code"/>
                <a:cs typeface="Fira Code"/>
                <a:sym typeface="Fira Code"/>
              </a:rPr>
              <a:t>, and is named “</a:t>
            </a:r>
            <a:r>
              <a:rPr b="1" i="0" lang="sv" sz="1400" u="none" cap="none" strike="noStrike">
                <a:solidFill>
                  <a:srgbClr val="00FF00"/>
                </a:solidFill>
                <a:latin typeface="Fira Code"/>
                <a:ea typeface="Fira Code"/>
                <a:cs typeface="Fira Code"/>
                <a:sym typeface="Fira Code"/>
              </a:rPr>
              <a:t>extremely-secret-vacation-pic.png</a:t>
            </a:r>
            <a:r>
              <a:rPr b="0" i="0" lang="sv" sz="1400" u="none" cap="none" strike="noStrike">
                <a:solidFill>
                  <a:srgbClr val="00FF00"/>
                </a:solidFill>
                <a:latin typeface="Fira Code"/>
                <a:ea typeface="Fira Code"/>
                <a:cs typeface="Fira Code"/>
                <a:sym typeface="Fira Code"/>
              </a:rPr>
              <a:t>”</a:t>
            </a:r>
            <a:endParaRPr b="0"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Extract it with “dumpfiles” plugin:</a:t>
            </a:r>
            <a:endParaRPr b="0" i="0" sz="1400" u="none" cap="none" strike="noStrike">
              <a:solidFill>
                <a:srgbClr val="00FF00"/>
              </a:solidFill>
              <a:latin typeface="Fira Code"/>
              <a:ea typeface="Fira Code"/>
              <a:cs typeface="Fira Code"/>
              <a:sym typeface="Fira Code"/>
            </a:endParaRPr>
          </a:p>
          <a:p>
            <a:pPr indent="-317500" lvl="1" marL="914400" marR="0" rtl="0" algn="l">
              <a:lnSpc>
                <a:spcPct val="100000"/>
              </a:lnSpc>
              <a:spcBef>
                <a:spcPts val="0"/>
              </a:spcBef>
              <a:spcAft>
                <a:spcPts val="0"/>
              </a:spcAft>
              <a:buClr>
                <a:srgbClr val="00FF00"/>
              </a:buClr>
              <a:buSzPts val="1400"/>
              <a:buFont typeface="Fira Code"/>
              <a:buChar char="○"/>
            </a:pPr>
            <a:r>
              <a:rPr b="0" i="0" lang="sv" sz="1200" u="none" cap="none" strike="noStrike">
                <a:solidFill>
                  <a:srgbClr val="F0F6FC"/>
                </a:solidFill>
                <a:highlight>
                  <a:srgbClr val="151B23"/>
                </a:highlight>
                <a:latin typeface="Courier New"/>
                <a:ea typeface="Courier New"/>
                <a:cs typeface="Courier New"/>
                <a:sym typeface="Courier New"/>
              </a:rPr>
              <a:t>python2 vol.py -f dump.raw </a:t>
            </a:r>
            <a:r>
              <a:rPr b="1" i="0" lang="sv" sz="1200" u="none" cap="none" strike="noStrike">
                <a:solidFill>
                  <a:srgbClr val="F0F6FC"/>
                </a:solidFill>
                <a:highlight>
                  <a:srgbClr val="151B23"/>
                </a:highlight>
                <a:latin typeface="Courier New"/>
                <a:ea typeface="Courier New"/>
                <a:cs typeface="Courier New"/>
                <a:sym typeface="Courier New"/>
              </a:rPr>
              <a:t>dumpfiles </a:t>
            </a:r>
            <a:r>
              <a:rPr b="0" i="0" lang="sv" sz="1200" u="none" cap="none" strike="noStrike">
                <a:solidFill>
                  <a:srgbClr val="F0F6FC"/>
                </a:solidFill>
                <a:highlight>
                  <a:srgbClr val="151B23"/>
                </a:highlight>
                <a:latin typeface="Courier New"/>
                <a:ea typeface="Courier New"/>
                <a:cs typeface="Courier New"/>
                <a:sym typeface="Courier New"/>
              </a:rPr>
              <a:t>-Q </a:t>
            </a:r>
            <a:r>
              <a:rPr b="1" i="1" lang="sv" sz="1200" u="none" cap="none" strike="noStrike">
                <a:solidFill>
                  <a:srgbClr val="F0F6FC"/>
                </a:solidFill>
                <a:highlight>
                  <a:srgbClr val="151B23"/>
                </a:highlight>
                <a:latin typeface="Courier New"/>
                <a:ea typeface="Courier New"/>
                <a:cs typeface="Courier New"/>
                <a:sym typeface="Courier New"/>
              </a:rPr>
              <a:t>virt_addr </a:t>
            </a:r>
            <a:r>
              <a:rPr b="0" i="0" lang="sv" sz="1200" u="none" cap="none" strike="noStrike">
                <a:solidFill>
                  <a:srgbClr val="F0F6FC"/>
                </a:solidFill>
                <a:highlight>
                  <a:srgbClr val="151B23"/>
                </a:highlight>
                <a:latin typeface="Courier New"/>
                <a:ea typeface="Courier New"/>
                <a:cs typeface="Courier New"/>
                <a:sym typeface="Courier New"/>
              </a:rPr>
              <a:t>--dump-dir=output/ --profile=Win7SP1x64</a:t>
            </a:r>
            <a:endParaRPr b="0"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0" i="0" lang="sv" sz="1400" u="none" cap="none" strike="noStrike">
                <a:solidFill>
                  <a:srgbClr val="00FF00"/>
                </a:solidFill>
                <a:latin typeface="Fira Code"/>
                <a:ea typeface="Fira Code"/>
                <a:cs typeface="Fira Code"/>
                <a:sym typeface="Fira Code"/>
              </a:rPr>
              <a:t>Which gives us </a:t>
            </a:r>
            <a:r>
              <a:rPr b="1" i="0" lang="sv" sz="1400" u="none" cap="none" strike="noStrike">
                <a:solidFill>
                  <a:srgbClr val="00FF00"/>
                </a:solidFill>
                <a:latin typeface="Fira Code"/>
                <a:ea typeface="Fira Code"/>
                <a:cs typeface="Fira Code"/>
                <a:sym typeface="Fira Code"/>
              </a:rPr>
              <a:t>-&gt;</a:t>
            </a:r>
            <a:endParaRPr b="1"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F0F6FC"/>
              </a:solidFill>
              <a:highlight>
                <a:srgbClr val="151B23"/>
              </a:highlight>
              <a:latin typeface="Courier New"/>
              <a:ea typeface="Courier New"/>
              <a:cs typeface="Courier New"/>
              <a:sym typeface="Courier New"/>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37"/>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311" name="Google Shape;311;p37"/>
          <p:cNvSpPr txBox="1"/>
          <p:nvPr/>
        </p:nvSpPr>
        <p:spPr>
          <a:xfrm>
            <a:off x="2005800" y="1523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Windows forensics</a:t>
            </a:r>
            <a:endParaRPr b="1" i="0" sz="2000" u="none" cap="none" strike="noStrike">
              <a:solidFill>
                <a:srgbClr val="00FF00"/>
              </a:solidFill>
              <a:latin typeface="Fira Code"/>
              <a:ea typeface="Fira Code"/>
              <a:cs typeface="Fira Code"/>
              <a:sym typeface="Fira Code"/>
            </a:endParaRPr>
          </a:p>
        </p:txBody>
      </p:sp>
      <p:pic>
        <p:nvPicPr>
          <p:cNvPr id="312" name="Google Shape;312;p37"/>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313" name="Google Shape;313;p37"/>
          <p:cNvSpPr txBox="1"/>
          <p:nvPr/>
        </p:nvSpPr>
        <p:spPr>
          <a:xfrm>
            <a:off x="76200" y="1289950"/>
            <a:ext cx="5132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p:txBody>
      </p:sp>
      <p:sp>
        <p:nvSpPr>
          <p:cNvPr id="314" name="Google Shape;314;p37"/>
          <p:cNvSpPr txBox="1"/>
          <p:nvPr/>
        </p:nvSpPr>
        <p:spPr>
          <a:xfrm>
            <a:off x="2861100" y="608025"/>
            <a:ext cx="34218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1" lang="sv" sz="1800" u="none" cap="none" strike="noStrike">
                <a:solidFill>
                  <a:srgbClr val="00FF00"/>
                </a:solidFill>
                <a:latin typeface="Fira Code"/>
                <a:ea typeface="Fira Code"/>
                <a:cs typeface="Fira Code"/>
                <a:sym typeface="Fira Code"/>
              </a:rPr>
              <a:t>The secret file</a:t>
            </a:r>
            <a:endParaRPr b="1" i="1" sz="1800" u="none" cap="none" strike="noStrike">
              <a:solidFill>
                <a:srgbClr val="00FF00"/>
              </a:solidFill>
              <a:latin typeface="Fira Code"/>
              <a:ea typeface="Fira Code"/>
              <a:cs typeface="Fira Code"/>
              <a:sym typeface="Fira Code"/>
            </a:endParaRPr>
          </a:p>
        </p:txBody>
      </p:sp>
      <p:sp>
        <p:nvSpPr>
          <p:cNvPr id="315" name="Google Shape;315;p37"/>
          <p:cNvSpPr txBox="1"/>
          <p:nvPr/>
        </p:nvSpPr>
        <p:spPr>
          <a:xfrm>
            <a:off x="674100" y="1289950"/>
            <a:ext cx="77958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F0F6FC"/>
              </a:solidFill>
              <a:highlight>
                <a:srgbClr val="151B23"/>
              </a:highlight>
              <a:latin typeface="Courier New"/>
              <a:ea typeface="Courier New"/>
              <a:cs typeface="Courier New"/>
              <a:sym typeface="Courier New"/>
            </a:endParaRPr>
          </a:p>
        </p:txBody>
      </p:sp>
      <p:pic>
        <p:nvPicPr>
          <p:cNvPr id="316" name="Google Shape;316;p37"/>
          <p:cNvPicPr preferRelativeResize="0"/>
          <p:nvPr/>
        </p:nvPicPr>
        <p:blipFill rotWithShape="1">
          <a:blip r:embed="rId5">
            <a:alphaModFix/>
          </a:blip>
          <a:srcRect b="0" l="0" r="0" t="0"/>
          <a:stretch/>
        </p:blipFill>
        <p:spPr>
          <a:xfrm>
            <a:off x="3045100" y="995250"/>
            <a:ext cx="3053800" cy="41011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38"/>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322" name="Google Shape;322;p38"/>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Cat Roulette!</a:t>
            </a:r>
            <a:endParaRPr b="1" i="0" sz="2000" u="none" cap="none" strike="noStrike">
              <a:solidFill>
                <a:srgbClr val="00FF00"/>
              </a:solidFill>
              <a:latin typeface="Fira Code"/>
              <a:ea typeface="Fira Code"/>
              <a:cs typeface="Fira Code"/>
              <a:sym typeface="Fira Code"/>
            </a:endParaRPr>
          </a:p>
        </p:txBody>
      </p:sp>
      <p:pic>
        <p:nvPicPr>
          <p:cNvPr id="323" name="Google Shape;323;p38"/>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324" name="Google Shape;324;p38"/>
          <p:cNvSpPr txBox="1"/>
          <p:nvPr/>
        </p:nvSpPr>
        <p:spPr>
          <a:xfrm>
            <a:off x="351525" y="1725150"/>
            <a:ext cx="5132400" cy="169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sv" sz="1400" u="none" cap="none" strike="noStrike">
                <a:solidFill>
                  <a:srgbClr val="00FF00"/>
                </a:solidFill>
                <a:latin typeface="Fira Code"/>
                <a:ea typeface="Fira Code"/>
                <a:cs typeface="Fira Code"/>
                <a:sym typeface="Fira Code"/>
              </a:rPr>
              <a:t>Your friend Emma has created a small website where you get one of a few random Cat images she likes (the same picture can appear multiple times in a row). She has however hidden pictures of her two cats and a secret message on the website. She has challenged you to find this secret message.</a:t>
            </a:r>
            <a:endParaRPr b="1" i="0" sz="1400" u="none" cap="none" strike="noStrike">
              <a:solidFill>
                <a:srgbClr val="00FF00"/>
              </a:solidFill>
              <a:latin typeface="Fira Code"/>
              <a:ea typeface="Fira Code"/>
              <a:cs typeface="Fira Code"/>
              <a:sym typeface="Fira Code"/>
            </a:endParaRPr>
          </a:p>
        </p:txBody>
      </p:sp>
      <p:pic>
        <p:nvPicPr>
          <p:cNvPr id="325" name="Google Shape;325;p38"/>
          <p:cNvPicPr preferRelativeResize="0"/>
          <p:nvPr/>
        </p:nvPicPr>
        <p:blipFill rotWithShape="1">
          <a:blip r:embed="rId5">
            <a:alphaModFix/>
          </a:blip>
          <a:srcRect b="0" l="24309" r="23658" t="0"/>
          <a:stretch/>
        </p:blipFill>
        <p:spPr>
          <a:xfrm>
            <a:off x="5622225" y="1166375"/>
            <a:ext cx="3196574" cy="28107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39"/>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331" name="Google Shape;331;p39"/>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Cat Roulette!</a:t>
            </a:r>
            <a:endParaRPr b="1" i="0" sz="2000" u="none" cap="none" strike="noStrike">
              <a:solidFill>
                <a:srgbClr val="00FF00"/>
              </a:solidFill>
              <a:latin typeface="Fira Code"/>
              <a:ea typeface="Fira Code"/>
              <a:cs typeface="Fira Code"/>
              <a:sym typeface="Fira Code"/>
            </a:endParaRPr>
          </a:p>
        </p:txBody>
      </p:sp>
      <p:pic>
        <p:nvPicPr>
          <p:cNvPr id="332" name="Google Shape;332;p39"/>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333" name="Google Shape;333;p39"/>
          <p:cNvSpPr txBox="1"/>
          <p:nvPr/>
        </p:nvSpPr>
        <p:spPr>
          <a:xfrm>
            <a:off x="990650" y="1573425"/>
            <a:ext cx="6033600" cy="255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sv" sz="1400" u="none" cap="none" strike="noStrike">
                <a:solidFill>
                  <a:srgbClr val="00FF00"/>
                </a:solidFill>
                <a:latin typeface="Fira Code"/>
                <a:ea typeface="Fira Code"/>
                <a:cs typeface="Fira Code"/>
                <a:sym typeface="Fira Code"/>
              </a:rPr>
              <a:t>Look inside the source code for the website</a:t>
            </a:r>
            <a:endParaRPr b="1"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317500" lvl="0" marL="914400" marR="0" rtl="0" algn="l">
              <a:lnSpc>
                <a:spcPct val="10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Scan the CSS code for comments with oddly capitalized letters and the single underscore.</a:t>
            </a:r>
            <a:br>
              <a:rPr b="1" i="0" lang="sv" sz="1400" u="none" cap="none" strike="noStrike">
                <a:solidFill>
                  <a:srgbClr val="00FF00"/>
                </a:solidFill>
                <a:latin typeface="Fira Code"/>
                <a:ea typeface="Fira Code"/>
                <a:cs typeface="Fira Code"/>
                <a:sym typeface="Fira Code"/>
              </a:rPr>
            </a:br>
            <a:endParaRPr b="1" i="0" sz="1400" u="none" cap="none" strike="noStrike">
              <a:solidFill>
                <a:srgbClr val="00FF00"/>
              </a:solidFill>
              <a:latin typeface="Fira Code"/>
              <a:ea typeface="Fira Code"/>
              <a:cs typeface="Fira Code"/>
              <a:sym typeface="Fira Code"/>
            </a:endParaRPr>
          </a:p>
          <a:p>
            <a:pPr indent="-317500" lvl="0" marL="914400" marR="0" rtl="0" algn="l">
              <a:lnSpc>
                <a:spcPct val="10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Inspect the javascript file used by the website</a:t>
            </a:r>
            <a:endParaRPr b="1"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40"/>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339" name="Google Shape;339;p40"/>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Cat Roulette!</a:t>
            </a:r>
            <a:endParaRPr b="1" i="0" sz="2000" u="none" cap="none" strike="noStrike">
              <a:solidFill>
                <a:srgbClr val="00FF00"/>
              </a:solidFill>
              <a:latin typeface="Fira Code"/>
              <a:ea typeface="Fira Code"/>
              <a:cs typeface="Fira Code"/>
              <a:sym typeface="Fira Code"/>
            </a:endParaRPr>
          </a:p>
        </p:txBody>
      </p:sp>
      <p:pic>
        <p:nvPicPr>
          <p:cNvPr id="340" name="Google Shape;340;p40"/>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341" name="Google Shape;341;p40"/>
          <p:cNvSpPr txBox="1"/>
          <p:nvPr/>
        </p:nvSpPr>
        <p:spPr>
          <a:xfrm>
            <a:off x="240700" y="1806900"/>
            <a:ext cx="3013800" cy="233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sv" sz="1400" u="none" cap="none" strike="noStrike">
                <a:solidFill>
                  <a:srgbClr val="00FF00"/>
                </a:solidFill>
                <a:latin typeface="Fira Code"/>
                <a:ea typeface="Fira Code"/>
                <a:cs typeface="Fira Code"/>
                <a:sym typeface="Fira Code"/>
              </a:rPr>
              <a:t>Look inside the source code for the website</a:t>
            </a:r>
            <a:endParaRPr b="1"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rPr b="1" i="0" lang="sv" sz="1400" u="none" cap="none" strike="noStrike">
                <a:solidFill>
                  <a:srgbClr val="00FF00"/>
                </a:solidFill>
                <a:latin typeface="Fira Code"/>
                <a:ea typeface="Fira Code"/>
                <a:cs typeface="Fira Code"/>
                <a:sym typeface="Fira Code"/>
              </a:rPr>
              <a:t>The code will never generate a cID of 4, </a:t>
            </a:r>
            <a:endParaRPr b="1"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rPr b="1" i="0" lang="sv" sz="1400" u="none" cap="none" strike="noStrike">
                <a:solidFill>
                  <a:srgbClr val="00FF00"/>
                </a:solidFill>
                <a:latin typeface="Fira Code"/>
                <a:ea typeface="Fira Code"/>
                <a:cs typeface="Fira Code"/>
                <a:sym typeface="Fira Code"/>
              </a:rPr>
              <a:t>so let's try to send a request with that ID ourselves.</a:t>
            </a:r>
            <a:endParaRPr b="1"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p:txBody>
      </p:sp>
      <p:pic>
        <p:nvPicPr>
          <p:cNvPr id="342" name="Google Shape;342;p40"/>
          <p:cNvPicPr preferRelativeResize="0"/>
          <p:nvPr/>
        </p:nvPicPr>
        <p:blipFill rotWithShape="1">
          <a:blip r:embed="rId5">
            <a:alphaModFix/>
          </a:blip>
          <a:srcRect b="16520" l="0" r="20038" t="0"/>
          <a:stretch/>
        </p:blipFill>
        <p:spPr>
          <a:xfrm>
            <a:off x="3304025" y="1110425"/>
            <a:ext cx="5596324" cy="39143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41"/>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348" name="Google Shape;348;p41"/>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Cat Roulette!</a:t>
            </a:r>
            <a:endParaRPr b="1" i="0" sz="2000" u="none" cap="none" strike="noStrike">
              <a:solidFill>
                <a:srgbClr val="00FF00"/>
              </a:solidFill>
              <a:latin typeface="Fira Code"/>
              <a:ea typeface="Fira Code"/>
              <a:cs typeface="Fira Code"/>
              <a:sym typeface="Fira Code"/>
            </a:endParaRPr>
          </a:p>
        </p:txBody>
      </p:sp>
      <p:pic>
        <p:nvPicPr>
          <p:cNvPr id="349" name="Google Shape;349;p41"/>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pic>
        <p:nvPicPr>
          <p:cNvPr id="350" name="Google Shape;350;p41"/>
          <p:cNvPicPr preferRelativeResize="0"/>
          <p:nvPr/>
        </p:nvPicPr>
        <p:blipFill rotWithShape="1">
          <a:blip r:embed="rId5">
            <a:alphaModFix/>
          </a:blip>
          <a:srcRect b="70246" l="0" r="0" t="0"/>
          <a:stretch/>
        </p:blipFill>
        <p:spPr>
          <a:xfrm>
            <a:off x="595900" y="1719710"/>
            <a:ext cx="7952202" cy="17040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pic>
        <p:nvPicPr>
          <p:cNvPr id="86" name="Google Shape;86;p15"/>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87" name="Google Shape;87;p15"/>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LiU CTF</a:t>
            </a:r>
            <a:endParaRPr b="1" i="0" sz="2000" u="none" cap="none" strike="noStrike">
              <a:solidFill>
                <a:srgbClr val="00FF00"/>
              </a:solidFill>
              <a:latin typeface="Fira Code"/>
              <a:ea typeface="Fira Code"/>
              <a:cs typeface="Fira Code"/>
              <a:sym typeface="Fira Code"/>
            </a:endParaRPr>
          </a:p>
        </p:txBody>
      </p:sp>
      <p:pic>
        <p:nvPicPr>
          <p:cNvPr id="88" name="Google Shape;88;p15"/>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89" name="Google Shape;89;p15"/>
          <p:cNvSpPr txBox="1"/>
          <p:nvPr/>
        </p:nvSpPr>
        <p:spPr>
          <a:xfrm>
            <a:off x="2005800" y="3724850"/>
            <a:ext cx="5132400" cy="11697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00FF00"/>
              </a:buClr>
              <a:buSzPts val="1600"/>
              <a:buFont typeface="Fira Code"/>
              <a:buChar char="●"/>
            </a:pPr>
            <a:r>
              <a:rPr b="1" i="0" lang="sv" sz="1600" u="none" cap="none" strike="noStrike">
                <a:solidFill>
                  <a:srgbClr val="00FF00"/>
                </a:solidFill>
                <a:latin typeface="Fira Code"/>
                <a:ea typeface="Fira Code"/>
                <a:cs typeface="Fira Code"/>
                <a:sym typeface="Fira Code"/>
              </a:rPr>
              <a:t>CTF event at the university</a:t>
            </a:r>
            <a:endParaRPr b="1" i="0" sz="1600" u="none" cap="none" strike="noStrike">
              <a:solidFill>
                <a:srgbClr val="00FF00"/>
              </a:solidFill>
              <a:latin typeface="Fira Code"/>
              <a:ea typeface="Fira Code"/>
              <a:cs typeface="Fira Code"/>
              <a:sym typeface="Fira Code"/>
            </a:endParaRPr>
          </a:p>
          <a:p>
            <a:pPr indent="-330200" lvl="0" marL="457200" marR="0" rtl="0" algn="l">
              <a:lnSpc>
                <a:spcPct val="100000"/>
              </a:lnSpc>
              <a:spcBef>
                <a:spcPts val="0"/>
              </a:spcBef>
              <a:spcAft>
                <a:spcPts val="0"/>
              </a:spcAft>
              <a:buClr>
                <a:srgbClr val="00FF00"/>
              </a:buClr>
              <a:buSzPts val="1600"/>
              <a:buFont typeface="Fira Code"/>
              <a:buChar char="●"/>
            </a:pPr>
            <a:r>
              <a:rPr b="1" i="0" lang="sv" sz="1600" u="none" cap="none" strike="noStrike">
                <a:solidFill>
                  <a:srgbClr val="00FF00"/>
                </a:solidFill>
                <a:latin typeface="Fira Code"/>
                <a:ea typeface="Fira Code"/>
                <a:cs typeface="Fira Code"/>
                <a:sym typeface="Fira Code"/>
              </a:rPr>
              <a:t>17 teams competed (50+ people)</a:t>
            </a:r>
            <a:endParaRPr b="1" i="0" sz="1600" u="none" cap="none" strike="noStrike">
              <a:solidFill>
                <a:srgbClr val="00FF00"/>
              </a:solidFill>
              <a:latin typeface="Fira Code"/>
              <a:ea typeface="Fira Code"/>
              <a:cs typeface="Fira Code"/>
              <a:sym typeface="Fira Code"/>
            </a:endParaRPr>
          </a:p>
          <a:p>
            <a:pPr indent="-330200" lvl="0" marL="457200" marR="0" rtl="0" algn="l">
              <a:lnSpc>
                <a:spcPct val="100000"/>
              </a:lnSpc>
              <a:spcBef>
                <a:spcPts val="0"/>
              </a:spcBef>
              <a:spcAft>
                <a:spcPts val="0"/>
              </a:spcAft>
              <a:buClr>
                <a:srgbClr val="00FF00"/>
              </a:buClr>
              <a:buSzPts val="1600"/>
              <a:buFont typeface="Fira Code"/>
              <a:buChar char="●"/>
            </a:pPr>
            <a:r>
              <a:rPr b="1" i="0" lang="sv" sz="1600" u="none" cap="none" strike="noStrike">
                <a:solidFill>
                  <a:srgbClr val="00FF00"/>
                </a:solidFill>
                <a:latin typeface="Fira Code"/>
                <a:ea typeface="Fira Code"/>
                <a:cs typeface="Fira Code"/>
                <a:sym typeface="Fira Code"/>
              </a:rPr>
              <a:t>40 challenges</a:t>
            </a:r>
            <a:endParaRPr b="1" i="0" sz="1600" u="none" cap="none" strike="noStrike">
              <a:solidFill>
                <a:srgbClr val="00FF00"/>
              </a:solidFill>
              <a:latin typeface="Fira Code"/>
              <a:ea typeface="Fira Code"/>
              <a:cs typeface="Fira Code"/>
              <a:sym typeface="Fira Code"/>
            </a:endParaRPr>
          </a:p>
          <a:p>
            <a:pPr indent="-330200" lvl="0" marL="457200" marR="0" rtl="0" algn="l">
              <a:lnSpc>
                <a:spcPct val="100000"/>
              </a:lnSpc>
              <a:spcBef>
                <a:spcPts val="0"/>
              </a:spcBef>
              <a:spcAft>
                <a:spcPts val="0"/>
              </a:spcAft>
              <a:buClr>
                <a:srgbClr val="00FF00"/>
              </a:buClr>
              <a:buSzPts val="1600"/>
              <a:buFont typeface="Fira Code"/>
              <a:buChar char="●"/>
            </a:pPr>
            <a:r>
              <a:rPr b="1" i="0" lang="sv" sz="1600" u="none" cap="none" strike="noStrike">
                <a:solidFill>
                  <a:srgbClr val="00FF00"/>
                </a:solidFill>
                <a:latin typeface="Fira Code"/>
                <a:ea typeface="Fira Code"/>
                <a:cs typeface="Fira Code"/>
                <a:sym typeface="Fira Code"/>
              </a:rPr>
              <a:t>4 unsolved challenges</a:t>
            </a:r>
            <a:endParaRPr b="1" i="0" sz="1600" u="none" cap="none" strike="noStrike">
              <a:solidFill>
                <a:srgbClr val="00FF00"/>
              </a:solidFill>
              <a:latin typeface="Fira Code"/>
              <a:ea typeface="Fira Code"/>
              <a:cs typeface="Fira Code"/>
              <a:sym typeface="Fira Code"/>
            </a:endParaRPr>
          </a:p>
        </p:txBody>
      </p:sp>
      <p:pic>
        <p:nvPicPr>
          <p:cNvPr id="90" name="Google Shape;90;p15"/>
          <p:cNvPicPr preferRelativeResize="0"/>
          <p:nvPr/>
        </p:nvPicPr>
        <p:blipFill rotWithShape="1">
          <a:blip r:embed="rId5">
            <a:alphaModFix/>
          </a:blip>
          <a:srcRect b="0" l="0" r="0" t="0"/>
          <a:stretch/>
        </p:blipFill>
        <p:spPr>
          <a:xfrm>
            <a:off x="2815152" y="1044725"/>
            <a:ext cx="3513702" cy="23556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42"/>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356" name="Google Shape;356;p42"/>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Cat Roulette!</a:t>
            </a:r>
            <a:endParaRPr b="1" i="0" sz="2000" u="none" cap="none" strike="noStrike">
              <a:solidFill>
                <a:srgbClr val="00FF00"/>
              </a:solidFill>
              <a:latin typeface="Fira Code"/>
              <a:ea typeface="Fira Code"/>
              <a:cs typeface="Fira Code"/>
              <a:sym typeface="Fira Code"/>
            </a:endParaRPr>
          </a:p>
        </p:txBody>
      </p:sp>
      <p:pic>
        <p:nvPicPr>
          <p:cNvPr id="357" name="Google Shape;357;p42"/>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pic>
        <p:nvPicPr>
          <p:cNvPr id="358" name="Google Shape;358;p42"/>
          <p:cNvPicPr preferRelativeResize="0"/>
          <p:nvPr/>
        </p:nvPicPr>
        <p:blipFill rotWithShape="1">
          <a:blip r:embed="rId5">
            <a:alphaModFix/>
          </a:blip>
          <a:srcRect b="0" l="0" r="0" t="29918"/>
          <a:stretch/>
        </p:blipFill>
        <p:spPr>
          <a:xfrm>
            <a:off x="1057100" y="1197199"/>
            <a:ext cx="7029776" cy="354810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43"/>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364" name="Google Shape;364;p43"/>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Cat Roulette!</a:t>
            </a:r>
            <a:endParaRPr b="1" i="0" sz="2000" u="none" cap="none" strike="noStrike">
              <a:solidFill>
                <a:srgbClr val="00FF00"/>
              </a:solidFill>
              <a:latin typeface="Fira Code"/>
              <a:ea typeface="Fira Code"/>
              <a:cs typeface="Fira Code"/>
              <a:sym typeface="Fira Code"/>
            </a:endParaRPr>
          </a:p>
        </p:txBody>
      </p:sp>
      <p:pic>
        <p:nvPicPr>
          <p:cNvPr id="365" name="Google Shape;365;p43"/>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pic>
        <p:nvPicPr>
          <p:cNvPr id="366" name="Google Shape;366;p43"/>
          <p:cNvPicPr preferRelativeResize="0"/>
          <p:nvPr/>
        </p:nvPicPr>
        <p:blipFill rotWithShape="1">
          <a:blip r:embed="rId5">
            <a:alphaModFix/>
          </a:blip>
          <a:srcRect b="5410" l="0" r="0" t="0"/>
          <a:stretch/>
        </p:blipFill>
        <p:spPr>
          <a:xfrm>
            <a:off x="1885025" y="1077400"/>
            <a:ext cx="5373950" cy="36855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44"/>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372" name="Google Shape;372;p44"/>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Cat Roulette!</a:t>
            </a:r>
            <a:endParaRPr b="1" i="0" sz="2000" u="none" cap="none" strike="noStrike">
              <a:solidFill>
                <a:srgbClr val="00FF00"/>
              </a:solidFill>
              <a:latin typeface="Fira Code"/>
              <a:ea typeface="Fira Code"/>
              <a:cs typeface="Fira Code"/>
              <a:sym typeface="Fira Code"/>
            </a:endParaRPr>
          </a:p>
        </p:txBody>
      </p:sp>
      <p:pic>
        <p:nvPicPr>
          <p:cNvPr id="373" name="Google Shape;373;p44"/>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374" name="Google Shape;374;p44"/>
          <p:cNvSpPr txBox="1"/>
          <p:nvPr/>
        </p:nvSpPr>
        <p:spPr>
          <a:xfrm>
            <a:off x="429950" y="1899825"/>
            <a:ext cx="51324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sv" sz="1400" u="none" cap="none" strike="noStrike">
                <a:solidFill>
                  <a:srgbClr val="00FF00"/>
                </a:solidFill>
                <a:latin typeface="Fira Code"/>
                <a:ea typeface="Fira Code"/>
                <a:cs typeface="Fira Code"/>
                <a:sym typeface="Fira Code"/>
              </a:rPr>
              <a:t>That gets you this image -&gt;</a:t>
            </a:r>
            <a:br>
              <a:rPr b="1" i="0" lang="sv" sz="1400" u="none" cap="none" strike="noStrike">
                <a:solidFill>
                  <a:srgbClr val="00FF00"/>
                </a:solidFill>
                <a:latin typeface="Fira Code"/>
                <a:ea typeface="Fira Code"/>
                <a:cs typeface="Fira Code"/>
                <a:sym typeface="Fira Code"/>
              </a:rPr>
            </a:br>
            <a:endParaRPr b="1"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rPr b="1" i="0" lang="sv" sz="1400" u="none" cap="none" strike="noStrike">
                <a:solidFill>
                  <a:srgbClr val="00FF00"/>
                </a:solidFill>
                <a:latin typeface="Fira Code"/>
                <a:ea typeface="Fira Code"/>
                <a:cs typeface="Fira Code"/>
                <a:sym typeface="Fira Code"/>
              </a:rPr>
              <a:t>Decode the string in the metadata to get:</a:t>
            </a:r>
            <a:endParaRPr b="1"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br>
              <a:rPr b="1" i="0" lang="sv" sz="1400" u="none" cap="none" strike="noStrike">
                <a:solidFill>
                  <a:srgbClr val="00FF00"/>
                </a:solidFill>
                <a:latin typeface="Fira Code"/>
                <a:ea typeface="Fira Code"/>
                <a:cs typeface="Fira Code"/>
                <a:sym typeface="Fira Code"/>
              </a:rPr>
            </a:br>
            <a:r>
              <a:rPr b="1" i="0" lang="sv" sz="1400" u="none" cap="none" strike="noStrike">
                <a:solidFill>
                  <a:srgbClr val="00FF00"/>
                </a:solidFill>
                <a:latin typeface="Fira Code"/>
                <a:ea typeface="Fira Code"/>
                <a:cs typeface="Fira Code"/>
                <a:sym typeface="Fira Code"/>
              </a:rPr>
              <a:t>“You found my cat Ascii! The second part of the message is hidden somewhere deep inside the website. My other cat is hidden among all the other cats. Good luck!”</a:t>
            </a:r>
            <a:endParaRPr b="1" i="0" sz="1400" u="none" cap="none" strike="noStrike">
              <a:solidFill>
                <a:srgbClr val="00FF00"/>
              </a:solidFill>
              <a:latin typeface="Fira Code"/>
              <a:ea typeface="Fira Code"/>
              <a:cs typeface="Fira Code"/>
              <a:sym typeface="Fira Code"/>
            </a:endParaRPr>
          </a:p>
        </p:txBody>
      </p:sp>
      <p:pic>
        <p:nvPicPr>
          <p:cNvPr id="375" name="Google Shape;375;p44"/>
          <p:cNvPicPr preferRelativeResize="0"/>
          <p:nvPr/>
        </p:nvPicPr>
        <p:blipFill rotWithShape="1">
          <a:blip r:embed="rId5">
            <a:alphaModFix/>
          </a:blip>
          <a:srcRect b="0" l="0" r="0" t="0"/>
          <a:stretch/>
        </p:blipFill>
        <p:spPr>
          <a:xfrm>
            <a:off x="6076144" y="1364175"/>
            <a:ext cx="2066075" cy="27547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45"/>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381" name="Google Shape;381;p45"/>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Cat Roulette!</a:t>
            </a:r>
            <a:endParaRPr b="1" i="0" sz="2000" u="none" cap="none" strike="noStrike">
              <a:solidFill>
                <a:srgbClr val="00FF00"/>
              </a:solidFill>
              <a:latin typeface="Fira Code"/>
              <a:ea typeface="Fira Code"/>
              <a:cs typeface="Fira Code"/>
              <a:sym typeface="Fira Code"/>
            </a:endParaRPr>
          </a:p>
        </p:txBody>
      </p:sp>
      <p:pic>
        <p:nvPicPr>
          <p:cNvPr id="382" name="Google Shape;382;p45"/>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383" name="Google Shape;383;p45"/>
          <p:cNvSpPr txBox="1"/>
          <p:nvPr/>
        </p:nvSpPr>
        <p:spPr>
          <a:xfrm>
            <a:off x="476050" y="1192925"/>
            <a:ext cx="7943100" cy="4117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1" i="0" lang="sv" sz="1400" u="none" cap="none" strike="noStrike">
                <a:solidFill>
                  <a:srgbClr val="00FF00"/>
                </a:solidFill>
                <a:latin typeface="Fira Code"/>
                <a:ea typeface="Fira Code"/>
                <a:cs typeface="Fira Code"/>
                <a:sym typeface="Fira Code"/>
              </a:rPr>
              <a:t>Send a request to the backend with the ID of 1 to get:</a:t>
            </a:r>
            <a:endParaRPr b="1" i="0" sz="1400" u="none" cap="none" strike="noStrike">
              <a:solidFill>
                <a:srgbClr val="00FF00"/>
              </a:solidFill>
              <a:latin typeface="Fira Code"/>
              <a:ea typeface="Fira Code"/>
              <a:cs typeface="Fira Code"/>
              <a:sym typeface="Fira Code"/>
            </a:endParaRPr>
          </a:p>
          <a:p>
            <a:pPr indent="0" lvl="0" marL="0" marR="0" rtl="0" algn="l">
              <a:lnSpc>
                <a:spcPct val="115000"/>
              </a:lnSpc>
              <a:spcBef>
                <a:spcPts val="0"/>
              </a:spcBef>
              <a:spcAft>
                <a:spcPts val="0"/>
              </a:spcAft>
              <a:buClr>
                <a:srgbClr val="000000"/>
              </a:buClr>
              <a:buSzPts val="1400"/>
              <a:buFont typeface="Arial"/>
              <a:buNone/>
            </a:pPr>
            <a:r>
              <a:rPr b="1" i="0" lang="sv" sz="1400" u="none" cap="none" strike="noStrike">
                <a:solidFill>
                  <a:srgbClr val="00FF00"/>
                </a:solidFill>
                <a:latin typeface="Fira Code"/>
                <a:ea typeface="Fira Code"/>
                <a:cs typeface="Fira Code"/>
                <a:sym typeface="Fira Code"/>
              </a:rPr>
              <a:t>“The other cats will show you the PATH” </a:t>
            </a:r>
            <a:endParaRPr b="1" i="0" sz="1400" u="none" cap="none" strike="noStrike">
              <a:solidFill>
                <a:srgbClr val="00FF00"/>
              </a:solidFill>
              <a:latin typeface="Fira Code"/>
              <a:ea typeface="Fira Code"/>
              <a:cs typeface="Fira Code"/>
              <a:sym typeface="Fira Code"/>
            </a:endParaRPr>
          </a:p>
          <a:p>
            <a:pPr indent="0" lvl="0" marL="0" marR="0" rtl="0" algn="l">
              <a:lnSpc>
                <a:spcPct val="115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0" lvl="0" marL="0" marR="0" rtl="0" algn="l">
              <a:lnSpc>
                <a:spcPct val="115000"/>
              </a:lnSpc>
              <a:spcBef>
                <a:spcPts val="0"/>
              </a:spcBef>
              <a:spcAft>
                <a:spcPts val="0"/>
              </a:spcAft>
              <a:buClr>
                <a:srgbClr val="000000"/>
              </a:buClr>
              <a:buSzPts val="1400"/>
              <a:buFont typeface="Arial"/>
              <a:buNone/>
            </a:pPr>
            <a:r>
              <a:rPr b="1" i="0" lang="sv" sz="1400" u="none" cap="none" strike="noStrike">
                <a:solidFill>
                  <a:srgbClr val="00FF00"/>
                </a:solidFill>
                <a:latin typeface="Fira Code"/>
                <a:ea typeface="Fira Code"/>
                <a:cs typeface="Fira Code"/>
                <a:sym typeface="Fira Code"/>
              </a:rPr>
              <a:t>and if you do the same with ID 2,3,5 and 6 you’ll find these texts inside their metadata:</a:t>
            </a:r>
            <a:endParaRPr b="1" i="0" sz="1400" u="none" cap="none" strike="noStrike">
              <a:solidFill>
                <a:srgbClr val="00FF00"/>
              </a:solidFill>
              <a:latin typeface="Fira Code"/>
              <a:ea typeface="Fira Code"/>
              <a:cs typeface="Fira Code"/>
              <a:sym typeface="Fira Code"/>
            </a:endParaRPr>
          </a:p>
          <a:p>
            <a:pPr indent="0" lvl="0" marL="0" marR="0" rtl="0" algn="l">
              <a:lnSpc>
                <a:spcPct val="115000"/>
              </a:lnSpc>
              <a:spcBef>
                <a:spcPts val="0"/>
              </a:spcBef>
              <a:spcAft>
                <a:spcPts val="0"/>
              </a:spcAft>
              <a:buClr>
                <a:schemeClr val="dk1"/>
              </a:buClr>
              <a:buSzPts val="1100"/>
              <a:buFont typeface="Arial"/>
              <a:buNone/>
            </a:pPr>
            <a:r>
              <a:t/>
            </a:r>
            <a:endParaRPr b="1" i="0" sz="1400" u="none" cap="none" strike="noStrike">
              <a:solidFill>
                <a:srgbClr val="00FF00"/>
              </a:solidFill>
              <a:latin typeface="Fira Code"/>
              <a:ea typeface="Fira Code"/>
              <a:cs typeface="Fira Code"/>
              <a:sym typeface="Fira Code"/>
            </a:endParaRPr>
          </a:p>
          <a:p>
            <a:pPr indent="0" lvl="0" marL="0" marR="0" rtl="0" algn="l">
              <a:lnSpc>
                <a:spcPct val="115000"/>
              </a:lnSpc>
              <a:spcBef>
                <a:spcPts val="0"/>
              </a:spcBef>
              <a:spcAft>
                <a:spcPts val="0"/>
              </a:spcAft>
              <a:buClr>
                <a:schemeClr val="dk1"/>
              </a:buClr>
              <a:buSzPts val="1100"/>
              <a:buFont typeface="Arial"/>
              <a:buNone/>
            </a:pPr>
            <a:r>
              <a:rPr b="1" i="0" lang="sv" sz="1400" u="none" cap="none" strike="noStrike">
                <a:solidFill>
                  <a:srgbClr val="00FF00"/>
                </a:solidFill>
                <a:latin typeface="Fira Code"/>
                <a:ea typeface="Fira Code"/>
                <a:cs typeface="Fira Code"/>
                <a:sym typeface="Fira Code"/>
              </a:rPr>
              <a:t>49206C6F766520</a:t>
            </a:r>
            <a:endParaRPr b="1" i="0" sz="1400" u="none" cap="none" strike="noStrike">
              <a:solidFill>
                <a:srgbClr val="00FF00"/>
              </a:solidFill>
              <a:latin typeface="Fira Code"/>
              <a:ea typeface="Fira Code"/>
              <a:cs typeface="Fira Code"/>
              <a:sym typeface="Fira Code"/>
            </a:endParaRPr>
          </a:p>
          <a:p>
            <a:pPr indent="0" lvl="0" marL="0" marR="0" rtl="0" algn="l">
              <a:lnSpc>
                <a:spcPct val="115000"/>
              </a:lnSpc>
              <a:spcBef>
                <a:spcPts val="0"/>
              </a:spcBef>
              <a:spcAft>
                <a:spcPts val="0"/>
              </a:spcAft>
              <a:buClr>
                <a:schemeClr val="dk1"/>
              </a:buClr>
              <a:buSzPts val="1100"/>
              <a:buFont typeface="Arial"/>
              <a:buNone/>
            </a:pPr>
            <a:r>
              <a:rPr b="1" i="0" lang="sv" sz="1400" u="none" cap="none" strike="noStrike">
                <a:solidFill>
                  <a:srgbClr val="00FF00"/>
                </a:solidFill>
                <a:latin typeface="Fira Code"/>
                <a:ea typeface="Fira Code"/>
                <a:cs typeface="Fira Code"/>
                <a:sym typeface="Fira Code"/>
              </a:rPr>
              <a:t>6D792063757465</a:t>
            </a:r>
            <a:endParaRPr b="1" i="0" sz="1400" u="none" cap="none" strike="noStrike">
              <a:solidFill>
                <a:srgbClr val="00FF00"/>
              </a:solidFill>
              <a:latin typeface="Fira Code"/>
              <a:ea typeface="Fira Code"/>
              <a:cs typeface="Fira Code"/>
              <a:sym typeface="Fira Code"/>
            </a:endParaRPr>
          </a:p>
          <a:p>
            <a:pPr indent="0" lvl="0" marL="0" marR="0" rtl="0" algn="l">
              <a:lnSpc>
                <a:spcPct val="115000"/>
              </a:lnSpc>
              <a:spcBef>
                <a:spcPts val="0"/>
              </a:spcBef>
              <a:spcAft>
                <a:spcPts val="0"/>
              </a:spcAft>
              <a:buClr>
                <a:schemeClr val="dk1"/>
              </a:buClr>
              <a:buSzPts val="1100"/>
              <a:buFont typeface="Arial"/>
              <a:buNone/>
            </a:pPr>
            <a:r>
              <a:rPr b="1" i="0" lang="sv" sz="1400" u="none" cap="none" strike="noStrike">
                <a:solidFill>
                  <a:srgbClr val="00FF00"/>
                </a:solidFill>
                <a:latin typeface="Fira Code"/>
                <a:ea typeface="Fira Code"/>
                <a:cs typeface="Fira Code"/>
                <a:sym typeface="Fira Code"/>
              </a:rPr>
              <a:t>20636174732073</a:t>
            </a:r>
            <a:endParaRPr b="1" i="0" sz="1400" u="none" cap="none" strike="noStrike">
              <a:solidFill>
                <a:srgbClr val="00FF00"/>
              </a:solidFill>
              <a:latin typeface="Fira Code"/>
              <a:ea typeface="Fira Code"/>
              <a:cs typeface="Fira Code"/>
              <a:sym typeface="Fira Code"/>
            </a:endParaRPr>
          </a:p>
          <a:p>
            <a:pPr indent="0" lvl="0" marL="0" marR="0" rtl="0" algn="l">
              <a:lnSpc>
                <a:spcPct val="115000"/>
              </a:lnSpc>
              <a:spcBef>
                <a:spcPts val="0"/>
              </a:spcBef>
              <a:spcAft>
                <a:spcPts val="0"/>
              </a:spcAft>
              <a:buClr>
                <a:srgbClr val="000000"/>
              </a:buClr>
              <a:buSzPts val="1400"/>
              <a:buFont typeface="Arial"/>
              <a:buNone/>
            </a:pPr>
            <a:r>
              <a:rPr b="1" i="0" lang="sv" sz="1400" u="none" cap="none" strike="noStrike">
                <a:solidFill>
                  <a:srgbClr val="00FF00"/>
                </a:solidFill>
                <a:latin typeface="Fira Code"/>
                <a:ea typeface="Fira Code"/>
                <a:cs typeface="Fira Code"/>
                <a:sym typeface="Fira Code"/>
              </a:rPr>
              <a:t>6F206D75636821</a:t>
            </a:r>
            <a:endParaRPr b="1" i="0" sz="1400" u="none" cap="none" strike="noStrike">
              <a:solidFill>
                <a:srgbClr val="00FF00"/>
              </a:solidFill>
              <a:latin typeface="Fira Code"/>
              <a:ea typeface="Fira Code"/>
              <a:cs typeface="Fira Code"/>
              <a:sym typeface="Fira Code"/>
            </a:endParaRPr>
          </a:p>
          <a:p>
            <a:pPr indent="0" lvl="0" marL="0" marR="0" rtl="0" algn="l">
              <a:lnSpc>
                <a:spcPct val="115000"/>
              </a:lnSpc>
              <a:spcBef>
                <a:spcPts val="0"/>
              </a:spcBef>
              <a:spcAft>
                <a:spcPts val="0"/>
              </a:spcAft>
              <a:buClr>
                <a:schemeClr val="dk1"/>
              </a:buClr>
              <a:buSzPts val="1100"/>
              <a:buFont typeface="Arial"/>
              <a:buNone/>
            </a:pPr>
            <a:r>
              <a:t/>
            </a:r>
            <a:endParaRPr b="1" i="0" sz="1400" u="none" cap="none" strike="noStrike">
              <a:solidFill>
                <a:srgbClr val="00FF00"/>
              </a:solidFill>
              <a:latin typeface="Fira Code"/>
              <a:ea typeface="Fira Code"/>
              <a:cs typeface="Fira Code"/>
              <a:sym typeface="Fira Code"/>
            </a:endParaRPr>
          </a:p>
          <a:p>
            <a:pPr indent="0" lvl="0" marL="0" marR="0" rtl="0" algn="l">
              <a:lnSpc>
                <a:spcPct val="115000"/>
              </a:lnSpc>
              <a:spcBef>
                <a:spcPts val="0"/>
              </a:spcBef>
              <a:spcAft>
                <a:spcPts val="0"/>
              </a:spcAft>
              <a:buClr>
                <a:schemeClr val="dk1"/>
              </a:buClr>
              <a:buSzPts val="1100"/>
              <a:buFont typeface="Arial"/>
              <a:buNone/>
            </a:pPr>
            <a:r>
              <a:rPr b="1" i="0" lang="sv" sz="1400" u="none" cap="none" strike="noStrike">
                <a:solidFill>
                  <a:srgbClr val="00FF00"/>
                </a:solidFill>
                <a:latin typeface="Fira Code"/>
                <a:ea typeface="Fira Code"/>
                <a:cs typeface="Fira Code"/>
                <a:sym typeface="Fira Code"/>
              </a:rPr>
              <a:t>Now if you combine these in ascending ID order you’ll get the text:</a:t>
            </a:r>
            <a:endParaRPr b="1" i="0" sz="1400" u="none" cap="none" strike="noStrike">
              <a:solidFill>
                <a:srgbClr val="00FF00"/>
              </a:solidFill>
              <a:latin typeface="Fira Code"/>
              <a:ea typeface="Fira Code"/>
              <a:cs typeface="Fira Code"/>
              <a:sym typeface="Fira Code"/>
            </a:endParaRPr>
          </a:p>
          <a:p>
            <a:pPr indent="0" lvl="0" marL="0" marR="0" rtl="0" algn="l">
              <a:lnSpc>
                <a:spcPct val="115000"/>
              </a:lnSpc>
              <a:spcBef>
                <a:spcPts val="0"/>
              </a:spcBef>
              <a:spcAft>
                <a:spcPts val="0"/>
              </a:spcAft>
              <a:buClr>
                <a:srgbClr val="000000"/>
              </a:buClr>
              <a:buSzPts val="1400"/>
              <a:buFont typeface="Arial"/>
              <a:buNone/>
            </a:pPr>
            <a:r>
              <a:rPr b="1" i="0" lang="sv" sz="1400" u="none" cap="none" strike="noStrike">
                <a:solidFill>
                  <a:srgbClr val="00FF00"/>
                </a:solidFill>
                <a:latin typeface="Fira Code"/>
                <a:ea typeface="Fira Code"/>
                <a:cs typeface="Fira Code"/>
                <a:sym typeface="Fira Code"/>
              </a:rPr>
              <a:t>“49206C6F7665206D792063757465206361747320736F206D75636821” </a:t>
            </a:r>
            <a:endParaRPr b="1" i="0" sz="1400" u="none" cap="none" strike="noStrike">
              <a:solidFill>
                <a:srgbClr val="00FF00"/>
              </a:solidFill>
              <a:latin typeface="Fira Code"/>
              <a:ea typeface="Fira Code"/>
              <a:cs typeface="Fira Code"/>
              <a:sym typeface="Fira Code"/>
            </a:endParaRPr>
          </a:p>
          <a:p>
            <a:pPr indent="0" lvl="0" marL="0" marR="0" rtl="0" algn="l">
              <a:lnSpc>
                <a:spcPct val="115000"/>
              </a:lnSpc>
              <a:spcBef>
                <a:spcPts val="0"/>
              </a:spcBef>
              <a:spcAft>
                <a:spcPts val="0"/>
              </a:spcAft>
              <a:buClr>
                <a:schemeClr val="dk1"/>
              </a:buClr>
              <a:buSzPts val="1100"/>
              <a:buFont typeface="Arial"/>
              <a:buNone/>
            </a:pPr>
            <a:r>
              <a:rPr b="1" i="0" lang="sv" sz="1400" u="none" cap="none" strike="noStrike">
                <a:solidFill>
                  <a:srgbClr val="00FF00"/>
                </a:solidFill>
                <a:latin typeface="Fira Code"/>
                <a:ea typeface="Fira Code"/>
                <a:cs typeface="Fira Code"/>
                <a:sym typeface="Fira Code"/>
              </a:rPr>
              <a:t>and using this as either the ID like you’ve done so far or adding this to the website URL path you’ll find the last image.</a:t>
            </a:r>
            <a:endParaRPr b="1"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p46"/>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389" name="Google Shape;389;p46"/>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Cat Roulette!</a:t>
            </a:r>
            <a:endParaRPr b="1" i="0" sz="2000" u="none" cap="none" strike="noStrike">
              <a:solidFill>
                <a:srgbClr val="00FF00"/>
              </a:solidFill>
              <a:latin typeface="Fira Code"/>
              <a:ea typeface="Fira Code"/>
              <a:cs typeface="Fira Code"/>
              <a:sym typeface="Fira Code"/>
            </a:endParaRPr>
          </a:p>
        </p:txBody>
      </p:sp>
      <p:pic>
        <p:nvPicPr>
          <p:cNvPr id="390" name="Google Shape;390;p46"/>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pic>
        <p:nvPicPr>
          <p:cNvPr id="391" name="Google Shape;391;p46"/>
          <p:cNvPicPr preferRelativeResize="0"/>
          <p:nvPr/>
        </p:nvPicPr>
        <p:blipFill rotWithShape="1">
          <a:blip r:embed="rId5">
            <a:alphaModFix/>
          </a:blip>
          <a:srcRect b="0" l="0" r="0" t="0"/>
          <a:stretch/>
        </p:blipFill>
        <p:spPr>
          <a:xfrm>
            <a:off x="783620" y="1345013"/>
            <a:ext cx="2349525" cy="3132676"/>
          </a:xfrm>
          <a:prstGeom prst="rect">
            <a:avLst/>
          </a:prstGeom>
          <a:noFill/>
          <a:ln>
            <a:noFill/>
          </a:ln>
        </p:spPr>
      </p:pic>
      <p:sp>
        <p:nvSpPr>
          <p:cNvPr id="392" name="Google Shape;392;p46"/>
          <p:cNvSpPr txBox="1"/>
          <p:nvPr/>
        </p:nvSpPr>
        <p:spPr>
          <a:xfrm>
            <a:off x="3459675" y="1942050"/>
            <a:ext cx="5220000" cy="1259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br>
              <a:rPr b="1" i="0" lang="sv" sz="1400" u="none" cap="none" strike="noStrike">
                <a:solidFill>
                  <a:srgbClr val="00FF00"/>
                </a:solidFill>
                <a:latin typeface="Fira Code"/>
                <a:ea typeface="Fira Code"/>
                <a:cs typeface="Fira Code"/>
                <a:sym typeface="Fira Code"/>
              </a:rPr>
            </a:br>
            <a:r>
              <a:rPr b="1" i="0" lang="sv" sz="1400" u="none" cap="none" strike="noStrike">
                <a:solidFill>
                  <a:srgbClr val="00FF00"/>
                </a:solidFill>
                <a:latin typeface="Fira Code"/>
                <a:ea typeface="Fira Code"/>
                <a:cs typeface="Fira Code"/>
                <a:sym typeface="Fira Code"/>
              </a:rPr>
              <a:t> Look inside the metadata and decode it to get:</a:t>
            </a:r>
            <a:endParaRPr b="1" i="0" sz="1400" u="none" cap="none" strike="noStrike">
              <a:solidFill>
                <a:srgbClr val="00FF00"/>
              </a:solidFill>
              <a:latin typeface="Fira Code"/>
              <a:ea typeface="Fira Code"/>
              <a:cs typeface="Fira Code"/>
              <a:sym typeface="Fira Code"/>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0" lvl="0" marL="0" marR="0" rtl="0" algn="ctr">
              <a:lnSpc>
                <a:spcPct val="100000"/>
              </a:lnSpc>
              <a:spcBef>
                <a:spcPts val="0"/>
              </a:spcBef>
              <a:spcAft>
                <a:spcPts val="0"/>
              </a:spcAft>
              <a:buClr>
                <a:srgbClr val="000000"/>
              </a:buClr>
              <a:buSzPts val="1400"/>
              <a:buFont typeface="Arial"/>
              <a:buNone/>
            </a:pPr>
            <a:r>
              <a:rPr b="1" i="0" lang="sv" sz="1400" u="none" cap="none" strike="noStrike">
                <a:solidFill>
                  <a:srgbClr val="00FF00"/>
                </a:solidFill>
                <a:latin typeface="Fira Code"/>
                <a:ea typeface="Fira Code"/>
                <a:cs typeface="Fira Code"/>
                <a:sym typeface="Fira Code"/>
              </a:rPr>
              <a:t>You found my cat Pepsi! The first part of the message is "their_favorite_treat_is_"</a:t>
            </a:r>
            <a:endParaRPr b="1" i="0" sz="1400" u="none" cap="none" strike="noStrike">
              <a:solidFill>
                <a:srgbClr val="00FF00"/>
              </a:solidFill>
              <a:latin typeface="Fira Code"/>
              <a:ea typeface="Fira Code"/>
              <a:cs typeface="Fira Code"/>
              <a:sym typeface="Fira Code"/>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47"/>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398" name="Google Shape;398;p47"/>
          <p:cNvSpPr txBox="1"/>
          <p:nvPr/>
        </p:nvSpPr>
        <p:spPr>
          <a:xfrm>
            <a:off x="1206963" y="152401"/>
            <a:ext cx="28635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Cat Roulette!</a:t>
            </a:r>
            <a:endParaRPr b="1" i="0" sz="2000" u="none" cap="none" strike="noStrike">
              <a:solidFill>
                <a:srgbClr val="00FF00"/>
              </a:solidFill>
              <a:latin typeface="Fira Code"/>
              <a:ea typeface="Fira Code"/>
              <a:cs typeface="Fira Code"/>
              <a:sym typeface="Fira Code"/>
            </a:endParaRPr>
          </a:p>
        </p:txBody>
      </p:sp>
      <p:pic>
        <p:nvPicPr>
          <p:cNvPr id="399" name="Google Shape;399;p47"/>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400" name="Google Shape;400;p47"/>
          <p:cNvSpPr txBox="1"/>
          <p:nvPr/>
        </p:nvSpPr>
        <p:spPr>
          <a:xfrm>
            <a:off x="225300" y="1111525"/>
            <a:ext cx="4209900" cy="3396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sv" sz="1400" u="none" cap="none" strike="noStrike">
                <a:solidFill>
                  <a:srgbClr val="00FF00"/>
                </a:solidFill>
                <a:latin typeface="Fira Code"/>
                <a:ea typeface="Fira Code"/>
                <a:cs typeface="Fira Code"/>
                <a:sym typeface="Fira Code"/>
              </a:rPr>
              <a:t>Now we come back to the weird CSS comments. If you filter out all capitalised letters and the underscore from the CSS code you’ll get this text:</a:t>
            </a:r>
            <a:endParaRPr b="1"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0" lvl="0" marL="0" marR="0" rtl="0" algn="l">
              <a:lnSpc>
                <a:spcPct val="115000"/>
              </a:lnSpc>
              <a:spcBef>
                <a:spcPts val="0"/>
              </a:spcBef>
              <a:spcAft>
                <a:spcPts val="0"/>
              </a:spcAft>
              <a:buClr>
                <a:srgbClr val="000000"/>
              </a:buClr>
              <a:buSzPts val="1400"/>
              <a:buFont typeface="Arial"/>
              <a:buNone/>
            </a:pPr>
            <a:r>
              <a:rPr b="1" i="0" lang="sv" sz="1400" u="none" cap="none" strike="noStrike">
                <a:solidFill>
                  <a:srgbClr val="00FF00"/>
                </a:solidFill>
                <a:latin typeface="Fira Code"/>
                <a:ea typeface="Fira Code"/>
                <a:cs typeface="Fira Code"/>
                <a:sym typeface="Fira Code"/>
              </a:rPr>
              <a:t>“DRIED_CHICKEN”</a:t>
            </a:r>
            <a:endParaRPr b="1" i="0" sz="1400" u="none" cap="none" strike="noStrike">
              <a:solidFill>
                <a:srgbClr val="00FF00"/>
              </a:solidFill>
              <a:latin typeface="Fira Code"/>
              <a:ea typeface="Fira Code"/>
              <a:cs typeface="Fira Code"/>
              <a:sym typeface="Fira Code"/>
            </a:endParaRPr>
          </a:p>
          <a:p>
            <a:pPr indent="0" lvl="0" marL="0" marR="0" rtl="0" algn="l">
              <a:lnSpc>
                <a:spcPct val="115000"/>
              </a:lnSpc>
              <a:spcBef>
                <a:spcPts val="0"/>
              </a:spcBef>
              <a:spcAft>
                <a:spcPts val="0"/>
              </a:spcAft>
              <a:buClr>
                <a:schemeClr val="dk1"/>
              </a:buClr>
              <a:buSzPts val="1100"/>
              <a:buFont typeface="Arial"/>
              <a:buNone/>
            </a:pPr>
            <a:r>
              <a:t/>
            </a:r>
            <a:endParaRPr b="1" i="0" sz="1400" u="none" cap="none" strike="noStrike">
              <a:solidFill>
                <a:srgbClr val="00FF00"/>
              </a:solidFill>
              <a:latin typeface="Fira Code"/>
              <a:ea typeface="Fira Code"/>
              <a:cs typeface="Fira Code"/>
              <a:sym typeface="Fira Code"/>
            </a:endParaRPr>
          </a:p>
          <a:p>
            <a:pPr indent="0" lvl="0" marL="0" marR="0" rtl="0" algn="l">
              <a:lnSpc>
                <a:spcPct val="115000"/>
              </a:lnSpc>
              <a:spcBef>
                <a:spcPts val="0"/>
              </a:spcBef>
              <a:spcAft>
                <a:spcPts val="0"/>
              </a:spcAft>
              <a:buClr>
                <a:schemeClr val="dk1"/>
              </a:buClr>
              <a:buSzPts val="1100"/>
              <a:buFont typeface="Arial"/>
              <a:buNone/>
            </a:pPr>
            <a:r>
              <a:rPr b="1" i="0" lang="sv" sz="1400" u="none" cap="none" strike="noStrike">
                <a:solidFill>
                  <a:srgbClr val="00FF00"/>
                </a:solidFill>
                <a:latin typeface="Fira Code"/>
                <a:ea typeface="Fira Code"/>
                <a:cs typeface="Fira Code"/>
                <a:sym typeface="Fira Code"/>
              </a:rPr>
              <a:t>and thus the secret message was:</a:t>
            </a:r>
            <a:endParaRPr b="1" i="0" sz="1400" u="none" cap="none" strike="noStrike">
              <a:solidFill>
                <a:srgbClr val="00FF00"/>
              </a:solidFill>
              <a:latin typeface="Fira Code"/>
              <a:ea typeface="Fira Code"/>
              <a:cs typeface="Fira Code"/>
              <a:sym typeface="Fira Code"/>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0" lvl="0" marL="0" marR="0" rtl="0" algn="ctr">
              <a:lnSpc>
                <a:spcPct val="100000"/>
              </a:lnSpc>
              <a:spcBef>
                <a:spcPts val="0"/>
              </a:spcBef>
              <a:spcAft>
                <a:spcPts val="0"/>
              </a:spcAft>
              <a:buClr>
                <a:srgbClr val="000000"/>
              </a:buClr>
              <a:buSzPts val="1400"/>
              <a:buFont typeface="Arial"/>
              <a:buNone/>
            </a:pPr>
            <a:r>
              <a:rPr b="1" i="0" lang="sv" sz="1400" u="none" cap="none" strike="noStrike">
                <a:solidFill>
                  <a:srgbClr val="00FF00"/>
                </a:solidFill>
                <a:latin typeface="Fira Code"/>
                <a:ea typeface="Fira Code"/>
                <a:cs typeface="Fira Code"/>
                <a:sym typeface="Fira Code"/>
              </a:rPr>
              <a:t>their_favorite_treat_is_DRIED_CHICKEN</a:t>
            </a:r>
            <a:endParaRPr b="1" i="0" sz="1400" u="none" cap="none" strike="noStrike">
              <a:solidFill>
                <a:srgbClr val="00FF00"/>
              </a:solidFill>
              <a:latin typeface="Fira Code"/>
              <a:ea typeface="Fira Code"/>
              <a:cs typeface="Fira Code"/>
              <a:sym typeface="Fira Code"/>
            </a:endParaRPr>
          </a:p>
        </p:txBody>
      </p:sp>
      <p:pic>
        <p:nvPicPr>
          <p:cNvPr id="401" name="Google Shape;401;p47"/>
          <p:cNvPicPr preferRelativeResize="0"/>
          <p:nvPr/>
        </p:nvPicPr>
        <p:blipFill rotWithShape="1">
          <a:blip r:embed="rId5">
            <a:alphaModFix/>
          </a:blip>
          <a:srcRect b="0" l="0" r="0" t="0"/>
          <a:stretch/>
        </p:blipFill>
        <p:spPr>
          <a:xfrm>
            <a:off x="4435195" y="-12"/>
            <a:ext cx="2349525" cy="3132676"/>
          </a:xfrm>
          <a:prstGeom prst="rect">
            <a:avLst/>
          </a:prstGeom>
          <a:noFill/>
          <a:ln>
            <a:noFill/>
          </a:ln>
        </p:spPr>
      </p:pic>
      <p:pic>
        <p:nvPicPr>
          <p:cNvPr id="402" name="Google Shape;402;p47"/>
          <p:cNvPicPr preferRelativeResize="0"/>
          <p:nvPr/>
        </p:nvPicPr>
        <p:blipFill rotWithShape="1">
          <a:blip r:embed="rId6">
            <a:alphaModFix/>
          </a:blip>
          <a:srcRect b="0" l="0" r="0" t="0"/>
          <a:stretch/>
        </p:blipFill>
        <p:spPr>
          <a:xfrm>
            <a:off x="6424400" y="1529407"/>
            <a:ext cx="2349525" cy="3132718"/>
          </a:xfrm>
          <a:prstGeom prst="rect">
            <a:avLst/>
          </a:prstGeom>
          <a:noFill/>
          <a:ln>
            <a:noFill/>
          </a:ln>
        </p:spPr>
      </p:pic>
      <p:sp>
        <p:nvSpPr>
          <p:cNvPr id="403" name="Google Shape;403;p47"/>
          <p:cNvSpPr txBox="1"/>
          <p:nvPr/>
        </p:nvSpPr>
        <p:spPr>
          <a:xfrm>
            <a:off x="5145800" y="1111525"/>
            <a:ext cx="1179000" cy="402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sv" sz="1400" u="none" cap="none" strike="noStrike">
                <a:solidFill>
                  <a:srgbClr val="00FF00"/>
                </a:solidFill>
                <a:latin typeface="Fira Code"/>
                <a:ea typeface="Fira Code"/>
                <a:cs typeface="Fira Code"/>
                <a:sym typeface="Fira Code"/>
              </a:rPr>
              <a:t>Pepsi</a:t>
            </a:r>
            <a:endParaRPr b="1" i="0" sz="1400" u="none" cap="none" strike="noStrike">
              <a:solidFill>
                <a:srgbClr val="00FF00"/>
              </a:solidFill>
              <a:latin typeface="Fira Code"/>
              <a:ea typeface="Fira Code"/>
              <a:cs typeface="Fira Code"/>
              <a:sym typeface="Fira Code"/>
            </a:endParaRPr>
          </a:p>
        </p:txBody>
      </p:sp>
      <p:sp>
        <p:nvSpPr>
          <p:cNvPr id="404" name="Google Shape;404;p47"/>
          <p:cNvSpPr txBox="1"/>
          <p:nvPr/>
        </p:nvSpPr>
        <p:spPr>
          <a:xfrm>
            <a:off x="6784713" y="3368075"/>
            <a:ext cx="1179000" cy="402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sv" sz="1400" u="none" cap="none" strike="noStrike">
                <a:solidFill>
                  <a:srgbClr val="00FF00"/>
                </a:solidFill>
                <a:latin typeface="Fira Code"/>
                <a:ea typeface="Fira Code"/>
                <a:cs typeface="Fira Code"/>
                <a:sym typeface="Fira Code"/>
              </a:rPr>
              <a:t>Ascii</a:t>
            </a:r>
            <a:endParaRPr b="1" i="0" sz="1400" u="none" cap="none" strike="noStrike">
              <a:solidFill>
                <a:srgbClr val="00FF00"/>
              </a:solidFill>
              <a:latin typeface="Fira Code"/>
              <a:ea typeface="Fira Code"/>
              <a:cs typeface="Fira Code"/>
              <a:sym typeface="Fira Code"/>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8" name="Shape 408"/>
        <p:cNvGrpSpPr/>
        <p:nvPr/>
      </p:nvGrpSpPr>
      <p:grpSpPr>
        <a:xfrm>
          <a:off x="0" y="0"/>
          <a:ext cx="0" cy="0"/>
          <a:chOff x="0" y="0"/>
          <a:chExt cx="0" cy="0"/>
        </a:xfrm>
      </p:grpSpPr>
      <p:pic>
        <p:nvPicPr>
          <p:cNvPr id="409" name="Google Shape;409;p48"/>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410" name="Google Shape;410;p48"/>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Card Details</a:t>
            </a:r>
            <a:endParaRPr b="1" i="0" sz="2000" u="none" cap="none" strike="noStrike">
              <a:solidFill>
                <a:srgbClr val="00FF00"/>
              </a:solidFill>
              <a:latin typeface="Fira Code"/>
              <a:ea typeface="Fira Code"/>
              <a:cs typeface="Fira Code"/>
              <a:sym typeface="Fira Code"/>
            </a:endParaRPr>
          </a:p>
        </p:txBody>
      </p:sp>
      <p:pic>
        <p:nvPicPr>
          <p:cNvPr id="411" name="Google Shape;411;p48"/>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412" name="Google Shape;412;p48"/>
          <p:cNvSpPr txBox="1"/>
          <p:nvPr/>
        </p:nvSpPr>
        <p:spPr>
          <a:xfrm>
            <a:off x="2282800" y="2863950"/>
            <a:ext cx="4209900" cy="400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p:txBody>
      </p:sp>
      <p:sp>
        <p:nvSpPr>
          <p:cNvPr id="413" name="Google Shape;413;p48"/>
          <p:cNvSpPr txBox="1"/>
          <p:nvPr/>
        </p:nvSpPr>
        <p:spPr>
          <a:xfrm>
            <a:off x="1691925" y="1492325"/>
            <a:ext cx="5484600" cy="90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sv" sz="1600" u="none" cap="none" strike="noStrike">
                <a:solidFill>
                  <a:srgbClr val="00FF00"/>
                </a:solidFill>
                <a:latin typeface="Fira Code"/>
                <a:ea typeface="Fira Code"/>
                <a:cs typeface="Fira Code"/>
                <a:sym typeface="Fira Code"/>
              </a:rPr>
              <a:t>Writeup walkthrough</a:t>
            </a:r>
            <a:endParaRPr b="1" i="0" sz="1600" u="none" cap="none" strike="noStrike">
              <a:solidFill>
                <a:srgbClr val="00FF00"/>
              </a:solidFill>
              <a:latin typeface="Fira Code"/>
              <a:ea typeface="Fira Code"/>
              <a:cs typeface="Fira Code"/>
              <a:sym typeface="Fira Code"/>
            </a:endParaRPr>
          </a:p>
          <a:p>
            <a:pPr indent="0" lvl="0" marL="0" marR="0" rtl="0" algn="ctr">
              <a:lnSpc>
                <a:spcPct val="100000"/>
              </a:lnSpc>
              <a:spcBef>
                <a:spcPts val="0"/>
              </a:spcBef>
              <a:spcAft>
                <a:spcPts val="0"/>
              </a:spcAft>
              <a:buClr>
                <a:srgbClr val="000000"/>
              </a:buClr>
              <a:buSzPts val="1600"/>
              <a:buFont typeface="Arial"/>
              <a:buNone/>
            </a:pPr>
            <a:r>
              <a:rPr b="1" i="0" lang="sv" sz="1600" u="none" cap="none" strike="noStrike">
                <a:solidFill>
                  <a:srgbClr val="00FF00"/>
                </a:solidFill>
                <a:latin typeface="Fira Code"/>
                <a:ea typeface="Fira Code"/>
                <a:cs typeface="Fira Code"/>
                <a:sym typeface="Fira Code"/>
              </a:rPr>
              <a:t>Thanks to the team </a:t>
            </a:r>
            <a:r>
              <a:rPr b="1" i="1" lang="sv" sz="1600" u="none" cap="none" strike="noStrike">
                <a:solidFill>
                  <a:srgbClr val="00FF00"/>
                </a:solidFill>
                <a:latin typeface="Fira Code"/>
                <a:ea typeface="Fira Code"/>
                <a:cs typeface="Fira Code"/>
                <a:sym typeface="Fira Code"/>
              </a:rPr>
              <a:t>Opera: Aria of Anomalies</a:t>
            </a:r>
            <a:endParaRPr b="1" i="1" sz="1600" u="none" cap="none" strike="noStrike">
              <a:solidFill>
                <a:srgbClr val="00FF00"/>
              </a:solidFill>
              <a:latin typeface="Fira Code"/>
              <a:ea typeface="Fira Code"/>
              <a:cs typeface="Fira Code"/>
              <a:sym typeface="Fira Code"/>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p:txBody>
      </p:sp>
      <p:pic>
        <p:nvPicPr>
          <p:cNvPr id="414" name="Google Shape;414;p48"/>
          <p:cNvPicPr preferRelativeResize="0"/>
          <p:nvPr/>
        </p:nvPicPr>
        <p:blipFill rotWithShape="1">
          <a:blip r:embed="rId5">
            <a:alphaModFix/>
          </a:blip>
          <a:srcRect b="0" l="0" r="0" t="0"/>
          <a:stretch/>
        </p:blipFill>
        <p:spPr>
          <a:xfrm>
            <a:off x="3017625" y="2214725"/>
            <a:ext cx="2932625" cy="3007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8" name="Shape 418"/>
        <p:cNvGrpSpPr/>
        <p:nvPr/>
      </p:nvGrpSpPr>
      <p:grpSpPr>
        <a:xfrm>
          <a:off x="0" y="0"/>
          <a:ext cx="0" cy="0"/>
          <a:chOff x="0" y="0"/>
          <a:chExt cx="0" cy="0"/>
        </a:xfrm>
      </p:grpSpPr>
      <p:pic>
        <p:nvPicPr>
          <p:cNvPr id="419" name="Google Shape;419;p49"/>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420" name="Google Shape;420;p49"/>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Card Details</a:t>
            </a:r>
            <a:endParaRPr b="1" i="0" sz="2000" u="none" cap="none" strike="noStrike">
              <a:solidFill>
                <a:srgbClr val="00FF00"/>
              </a:solidFill>
              <a:latin typeface="Fira Code"/>
              <a:ea typeface="Fira Code"/>
              <a:cs typeface="Fira Code"/>
              <a:sym typeface="Fira Code"/>
            </a:endParaRPr>
          </a:p>
        </p:txBody>
      </p:sp>
      <p:pic>
        <p:nvPicPr>
          <p:cNvPr id="421" name="Google Shape;421;p49"/>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422" name="Google Shape;422;p49"/>
          <p:cNvSpPr txBox="1"/>
          <p:nvPr/>
        </p:nvSpPr>
        <p:spPr>
          <a:xfrm>
            <a:off x="2282800" y="2863950"/>
            <a:ext cx="4209900" cy="400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p:txBody>
      </p:sp>
      <p:sp>
        <p:nvSpPr>
          <p:cNvPr id="423" name="Google Shape;423;p49"/>
          <p:cNvSpPr txBox="1"/>
          <p:nvPr/>
        </p:nvSpPr>
        <p:spPr>
          <a:xfrm>
            <a:off x="1064575" y="1492325"/>
            <a:ext cx="7157400" cy="2880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sv" sz="1600" u="none" cap="none" strike="noStrike">
                <a:solidFill>
                  <a:srgbClr val="00FF00"/>
                </a:solidFill>
                <a:latin typeface="Fira Code"/>
                <a:ea typeface="Fira Code"/>
                <a:cs typeface="Fira Code"/>
                <a:sym typeface="Fira Code"/>
              </a:rPr>
              <a:t>Writeup walkthrough</a:t>
            </a:r>
            <a:endParaRPr b="1" i="0" sz="16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Writeup not entirely correct, but has the right thinking up until step 8 (se writeup)</a:t>
            </a:r>
            <a:endParaRPr b="1" i="0" sz="14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When dumping database information, you will get clues from the users descriptions</a:t>
            </a:r>
            <a:endParaRPr b="1" i="0" sz="1400" u="none" cap="none" strike="noStrike">
              <a:solidFill>
                <a:srgbClr val="00FF00"/>
              </a:solidFill>
              <a:latin typeface="Fira Code"/>
              <a:ea typeface="Fira Code"/>
              <a:cs typeface="Fira Code"/>
              <a:sym typeface="Fira Code"/>
            </a:endParaRPr>
          </a:p>
          <a:p>
            <a:pPr indent="-317500" lvl="1" marL="914400" marR="0" rtl="0" algn="l">
              <a:lnSpc>
                <a:spcPct val="10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 UNION ALL SELECT null, firstname, lastname, description FROM users  --</a:t>
            </a:r>
            <a:endParaRPr b="1" i="0" sz="1400" u="none" cap="none" strike="noStrike">
              <a:solidFill>
                <a:srgbClr val="00FF00"/>
              </a:solidFill>
              <a:latin typeface="Fira Code"/>
              <a:ea typeface="Fira Code"/>
              <a:cs typeface="Fira Code"/>
              <a:sym typeface="Fira Code"/>
            </a:endParaRPr>
          </a:p>
          <a:p>
            <a:pPr indent="0" lvl="0" marL="91440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The obvious one is Torbjorn Hackstroms credit card in “users_data” table, but that is not the correct one…</a:t>
            </a:r>
            <a:endParaRPr b="1" i="0" sz="14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Challenge description hints that he has enemies that are also at risk for exposure. After looking around there is another unique name, Heinz Doofenshmirtz.</a:t>
            </a:r>
            <a:endParaRPr b="1"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7" name="Shape 427"/>
        <p:cNvGrpSpPr/>
        <p:nvPr/>
      </p:nvGrpSpPr>
      <p:grpSpPr>
        <a:xfrm>
          <a:off x="0" y="0"/>
          <a:ext cx="0" cy="0"/>
          <a:chOff x="0" y="0"/>
          <a:chExt cx="0" cy="0"/>
        </a:xfrm>
      </p:grpSpPr>
      <p:pic>
        <p:nvPicPr>
          <p:cNvPr id="428" name="Google Shape;428;p50"/>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429" name="Google Shape;429;p50"/>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Card Details</a:t>
            </a:r>
            <a:endParaRPr b="1" i="0" sz="2000" u="none" cap="none" strike="noStrike">
              <a:solidFill>
                <a:srgbClr val="00FF00"/>
              </a:solidFill>
              <a:latin typeface="Fira Code"/>
              <a:ea typeface="Fira Code"/>
              <a:cs typeface="Fira Code"/>
              <a:sym typeface="Fira Code"/>
            </a:endParaRPr>
          </a:p>
        </p:txBody>
      </p:sp>
      <p:pic>
        <p:nvPicPr>
          <p:cNvPr id="430" name="Google Shape;430;p50"/>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431" name="Google Shape;431;p50"/>
          <p:cNvSpPr txBox="1"/>
          <p:nvPr/>
        </p:nvSpPr>
        <p:spPr>
          <a:xfrm>
            <a:off x="2282800" y="2863950"/>
            <a:ext cx="4209900" cy="400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p:txBody>
      </p:sp>
      <p:sp>
        <p:nvSpPr>
          <p:cNvPr id="432" name="Google Shape;432;p50"/>
          <p:cNvSpPr txBox="1"/>
          <p:nvPr/>
        </p:nvSpPr>
        <p:spPr>
          <a:xfrm>
            <a:off x="1140625" y="1492325"/>
            <a:ext cx="6729900" cy="2214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Torbjorns description points to a “Doctor” which we assume to be one of his enemies. (or you recognize that it is the evil doctor from Phineas &amp; Ferb show)</a:t>
            </a:r>
            <a:endParaRPr b="1" i="0" sz="14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Heinz Doofenshmirtz has a description which obviously states that he is evil, and a reference to his email…</a:t>
            </a:r>
            <a:endParaRPr b="1"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p:txBody>
      </p:sp>
      <p:pic>
        <p:nvPicPr>
          <p:cNvPr id="433" name="Google Shape;433;p50"/>
          <p:cNvPicPr preferRelativeResize="0"/>
          <p:nvPr/>
        </p:nvPicPr>
        <p:blipFill rotWithShape="1">
          <a:blip r:embed="rId5">
            <a:alphaModFix/>
          </a:blip>
          <a:srcRect b="0" l="0" r="0" t="0"/>
          <a:stretch/>
        </p:blipFill>
        <p:spPr>
          <a:xfrm>
            <a:off x="5091375" y="3548975"/>
            <a:ext cx="2826450" cy="1504125"/>
          </a:xfrm>
          <a:prstGeom prst="rect">
            <a:avLst/>
          </a:prstGeom>
          <a:noFill/>
          <a:ln>
            <a:noFill/>
          </a:ln>
        </p:spPr>
      </p:pic>
      <p:pic>
        <p:nvPicPr>
          <p:cNvPr id="434" name="Google Shape;434;p50"/>
          <p:cNvPicPr preferRelativeResize="0"/>
          <p:nvPr/>
        </p:nvPicPr>
        <p:blipFill rotWithShape="1">
          <a:blip r:embed="rId6">
            <a:alphaModFix/>
          </a:blip>
          <a:srcRect b="0" l="0" r="0" t="0"/>
          <a:stretch/>
        </p:blipFill>
        <p:spPr>
          <a:xfrm>
            <a:off x="1390500" y="3522788"/>
            <a:ext cx="2924875" cy="1556500"/>
          </a:xfrm>
          <a:prstGeom prst="rect">
            <a:avLst/>
          </a:prstGeom>
          <a:noFill/>
          <a:ln>
            <a:noFill/>
          </a:ln>
        </p:spPr>
      </p:pic>
      <p:pic>
        <p:nvPicPr>
          <p:cNvPr id="435" name="Google Shape;435;p50"/>
          <p:cNvPicPr preferRelativeResize="0"/>
          <p:nvPr/>
        </p:nvPicPr>
        <p:blipFill rotWithShape="1">
          <a:blip r:embed="rId7">
            <a:alphaModFix/>
          </a:blip>
          <a:srcRect b="0" l="0" r="0" t="0"/>
          <a:stretch/>
        </p:blipFill>
        <p:spPr>
          <a:xfrm>
            <a:off x="7870525" y="776351"/>
            <a:ext cx="874700" cy="1926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39" name="Shape 439"/>
        <p:cNvGrpSpPr/>
        <p:nvPr/>
      </p:nvGrpSpPr>
      <p:grpSpPr>
        <a:xfrm>
          <a:off x="0" y="0"/>
          <a:ext cx="0" cy="0"/>
          <a:chOff x="0" y="0"/>
          <a:chExt cx="0" cy="0"/>
        </a:xfrm>
      </p:grpSpPr>
      <p:pic>
        <p:nvPicPr>
          <p:cNvPr id="440" name="Google Shape;440;p51"/>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441" name="Google Shape;441;p51"/>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Card Details</a:t>
            </a:r>
            <a:endParaRPr b="1" i="0" sz="2000" u="none" cap="none" strike="noStrike">
              <a:solidFill>
                <a:srgbClr val="00FF00"/>
              </a:solidFill>
              <a:latin typeface="Fira Code"/>
              <a:ea typeface="Fira Code"/>
              <a:cs typeface="Fira Code"/>
              <a:sym typeface="Fira Code"/>
            </a:endParaRPr>
          </a:p>
        </p:txBody>
      </p:sp>
      <p:pic>
        <p:nvPicPr>
          <p:cNvPr id="442" name="Google Shape;442;p51"/>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443" name="Google Shape;443;p51"/>
          <p:cNvSpPr txBox="1"/>
          <p:nvPr/>
        </p:nvSpPr>
        <p:spPr>
          <a:xfrm>
            <a:off x="2282800" y="2863950"/>
            <a:ext cx="4209900" cy="400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p:txBody>
      </p:sp>
      <p:sp>
        <p:nvSpPr>
          <p:cNvPr id="444" name="Google Shape;444;p51"/>
          <p:cNvSpPr txBox="1"/>
          <p:nvPr/>
        </p:nvSpPr>
        <p:spPr>
          <a:xfrm>
            <a:off x="1074075" y="1007550"/>
            <a:ext cx="7157400" cy="2214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Extracting the column which contains the email gives us the associated creditcard which is the correct flag!</a:t>
            </a:r>
            <a:endParaRPr b="1"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 UNION ALL SELECT null, user_id, email, credit_card FROM users_data WHERE email = "heinz.doof@gmail.com" --</a:t>
            </a:r>
            <a:endParaRPr b="1" i="0" sz="1400" u="none" cap="none" strike="noStrike">
              <a:solidFill>
                <a:srgbClr val="00FF00"/>
              </a:solidFill>
              <a:latin typeface="Fira Code"/>
              <a:ea typeface="Fira Code"/>
              <a:cs typeface="Fira Code"/>
              <a:sym typeface="Fira Code"/>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p:txBody>
      </p:sp>
      <p:pic>
        <p:nvPicPr>
          <p:cNvPr id="445" name="Google Shape;445;p51"/>
          <p:cNvPicPr preferRelativeResize="0"/>
          <p:nvPr/>
        </p:nvPicPr>
        <p:blipFill rotWithShape="1">
          <a:blip r:embed="rId5">
            <a:alphaModFix/>
          </a:blip>
          <a:srcRect b="0" l="0" r="0" t="0"/>
          <a:stretch/>
        </p:blipFill>
        <p:spPr>
          <a:xfrm>
            <a:off x="3687375" y="2708975"/>
            <a:ext cx="2557500" cy="2736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16"/>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96" name="Google Shape;96;p16"/>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Forgotten Password</a:t>
            </a:r>
            <a:endParaRPr b="1" i="0" sz="2000" u="none" cap="none" strike="noStrike">
              <a:solidFill>
                <a:srgbClr val="00FF00"/>
              </a:solidFill>
              <a:latin typeface="Fira Code"/>
              <a:ea typeface="Fira Code"/>
              <a:cs typeface="Fira Code"/>
              <a:sym typeface="Fira Code"/>
            </a:endParaRPr>
          </a:p>
        </p:txBody>
      </p:sp>
      <p:pic>
        <p:nvPicPr>
          <p:cNvPr id="97" name="Google Shape;97;p16"/>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98" name="Google Shape;98;p16"/>
          <p:cNvSpPr txBox="1"/>
          <p:nvPr/>
        </p:nvSpPr>
        <p:spPr>
          <a:xfrm>
            <a:off x="76200" y="1289950"/>
            <a:ext cx="5132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p:txBody>
      </p:sp>
      <p:sp>
        <p:nvSpPr>
          <p:cNvPr id="99" name="Google Shape;99;p16"/>
          <p:cNvSpPr txBox="1"/>
          <p:nvPr/>
        </p:nvSpPr>
        <p:spPr>
          <a:xfrm>
            <a:off x="2578350" y="2671738"/>
            <a:ext cx="39873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sv" sz="1800" u="none" cap="none" strike="noStrike">
                <a:solidFill>
                  <a:srgbClr val="00FF00"/>
                </a:solidFill>
                <a:latin typeface="Arial"/>
                <a:ea typeface="Arial"/>
                <a:cs typeface="Arial"/>
                <a:sym typeface="Arial"/>
              </a:rPr>
              <a:t>“Phew, I'm relieved I opted for a simple ASCII password!”</a:t>
            </a:r>
            <a:endParaRPr b="0" i="0" sz="1800" u="none" cap="none" strike="noStrike">
              <a:solidFill>
                <a:srgbClr val="00FF00"/>
              </a:solidFill>
              <a:latin typeface="Arial"/>
              <a:ea typeface="Arial"/>
              <a:cs typeface="Arial"/>
              <a:sym typeface="Arial"/>
            </a:endParaRPr>
          </a:p>
        </p:txBody>
      </p:sp>
      <p:pic>
        <p:nvPicPr>
          <p:cNvPr id="100" name="Google Shape;100;p16"/>
          <p:cNvPicPr preferRelativeResize="0"/>
          <p:nvPr/>
        </p:nvPicPr>
        <p:blipFill rotWithShape="1">
          <a:blip r:embed="rId5">
            <a:alphaModFix/>
          </a:blip>
          <a:srcRect b="0" l="0" r="0" t="0"/>
          <a:stretch/>
        </p:blipFill>
        <p:spPr>
          <a:xfrm>
            <a:off x="4193613" y="1732860"/>
            <a:ext cx="756775" cy="9388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9" name="Shape 449"/>
        <p:cNvGrpSpPr/>
        <p:nvPr/>
      </p:nvGrpSpPr>
      <p:grpSpPr>
        <a:xfrm>
          <a:off x="0" y="0"/>
          <a:ext cx="0" cy="0"/>
          <a:chOff x="0" y="0"/>
          <a:chExt cx="0" cy="0"/>
        </a:xfrm>
      </p:grpSpPr>
      <p:pic>
        <p:nvPicPr>
          <p:cNvPr id="450" name="Google Shape;450;p52"/>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451" name="Google Shape;451;p52"/>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Card Details</a:t>
            </a:r>
            <a:endParaRPr b="1" i="0" sz="2000" u="none" cap="none" strike="noStrike">
              <a:solidFill>
                <a:srgbClr val="00FF00"/>
              </a:solidFill>
              <a:latin typeface="Fira Code"/>
              <a:ea typeface="Fira Code"/>
              <a:cs typeface="Fira Code"/>
              <a:sym typeface="Fira Code"/>
            </a:endParaRPr>
          </a:p>
        </p:txBody>
      </p:sp>
      <p:pic>
        <p:nvPicPr>
          <p:cNvPr id="452" name="Google Shape;452;p52"/>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453" name="Google Shape;453;p52"/>
          <p:cNvSpPr txBox="1"/>
          <p:nvPr/>
        </p:nvSpPr>
        <p:spPr>
          <a:xfrm>
            <a:off x="2282800" y="2863950"/>
            <a:ext cx="4209900" cy="400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p:txBody>
      </p:sp>
      <p:sp>
        <p:nvSpPr>
          <p:cNvPr id="454" name="Google Shape;454;p52"/>
          <p:cNvSpPr txBox="1"/>
          <p:nvPr/>
        </p:nvSpPr>
        <p:spPr>
          <a:xfrm>
            <a:off x="1691925" y="1326450"/>
            <a:ext cx="5484600" cy="332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sv" sz="1600" u="none" cap="none" strike="noStrike">
                <a:solidFill>
                  <a:srgbClr val="00FF00"/>
                </a:solidFill>
                <a:latin typeface="Fira Code"/>
                <a:ea typeface="Fira Code"/>
                <a:cs typeface="Fira Code"/>
                <a:sym typeface="Fira Code"/>
              </a:rPr>
              <a:t>Notes:</a:t>
            </a:r>
            <a:endParaRPr b="1" i="0" sz="1600" u="none" cap="none" strike="noStrike">
              <a:solidFill>
                <a:srgbClr val="00FF00"/>
              </a:solidFill>
              <a:latin typeface="Fira Code"/>
              <a:ea typeface="Fira Code"/>
              <a:cs typeface="Fira Code"/>
              <a:sym typeface="Fira Code"/>
            </a:endParaRPr>
          </a:p>
          <a:p>
            <a:pPr indent="-330200" lvl="0" marL="457200" marR="0" rtl="0" algn="l">
              <a:lnSpc>
                <a:spcPct val="100000"/>
              </a:lnSpc>
              <a:spcBef>
                <a:spcPts val="0"/>
              </a:spcBef>
              <a:spcAft>
                <a:spcPts val="0"/>
              </a:spcAft>
              <a:buClr>
                <a:srgbClr val="00FF00"/>
              </a:buClr>
              <a:buSzPts val="1600"/>
              <a:buFont typeface="Fira Code"/>
              <a:buChar char="●"/>
            </a:pPr>
            <a:r>
              <a:rPr b="1" i="0" lang="sv" sz="1600" u="none" cap="none" strike="noStrike">
                <a:solidFill>
                  <a:srgbClr val="00FF00"/>
                </a:solidFill>
                <a:latin typeface="Fira Code"/>
                <a:ea typeface="Fira Code"/>
                <a:cs typeface="Fira Code"/>
                <a:sym typeface="Fira Code"/>
              </a:rPr>
              <a:t>Hosted website is rate limited. Forcing manual injection instead of SQLMap :~)</a:t>
            </a:r>
            <a:endParaRPr b="1" i="0" sz="16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a:p>
            <a:pPr indent="-330200" lvl="0" marL="457200" marR="0" rtl="0" algn="l">
              <a:lnSpc>
                <a:spcPct val="100000"/>
              </a:lnSpc>
              <a:spcBef>
                <a:spcPts val="0"/>
              </a:spcBef>
              <a:spcAft>
                <a:spcPts val="0"/>
              </a:spcAft>
              <a:buClr>
                <a:srgbClr val="00FF00"/>
              </a:buClr>
              <a:buSzPts val="1600"/>
              <a:buFont typeface="Fira Code"/>
              <a:buChar char="●"/>
            </a:pPr>
            <a:r>
              <a:rPr b="1" i="0" lang="sv" sz="1600" u="none" cap="none" strike="noStrike">
                <a:solidFill>
                  <a:srgbClr val="00FF00"/>
                </a:solidFill>
                <a:latin typeface="Fira Code"/>
                <a:ea typeface="Fira Code"/>
                <a:cs typeface="Fira Code"/>
                <a:sym typeface="Fira Code"/>
              </a:rPr>
              <a:t>Unfortunately the website had worse performance than expected during the CTF which made it more tedious than intended…</a:t>
            </a:r>
            <a:endParaRPr b="1" i="0" sz="1600" u="none" cap="none" strike="noStrike">
              <a:solidFill>
                <a:srgbClr val="00FF00"/>
              </a:solidFill>
              <a:latin typeface="Fira Code"/>
              <a:ea typeface="Fira Code"/>
              <a:cs typeface="Fira Code"/>
              <a:sym typeface="Fira Code"/>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id="459" name="Google Shape;459;p53"/>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460" name="Google Shape;460;p53"/>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Dump Breach</a:t>
            </a:r>
            <a:endParaRPr b="1" i="0" sz="2000" u="none" cap="none" strike="noStrike">
              <a:solidFill>
                <a:srgbClr val="00FF00"/>
              </a:solidFill>
              <a:latin typeface="Fira Code"/>
              <a:ea typeface="Fira Code"/>
              <a:cs typeface="Fira Code"/>
              <a:sym typeface="Fira Code"/>
            </a:endParaRPr>
          </a:p>
        </p:txBody>
      </p:sp>
      <p:pic>
        <p:nvPicPr>
          <p:cNvPr id="461" name="Google Shape;461;p53"/>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462" name="Google Shape;462;p53"/>
          <p:cNvSpPr txBox="1"/>
          <p:nvPr/>
        </p:nvSpPr>
        <p:spPr>
          <a:xfrm>
            <a:off x="2282800" y="2863950"/>
            <a:ext cx="4209900" cy="400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p:txBody>
      </p:sp>
      <p:sp>
        <p:nvSpPr>
          <p:cNvPr id="463" name="Google Shape;463;p53"/>
          <p:cNvSpPr txBox="1"/>
          <p:nvPr/>
        </p:nvSpPr>
        <p:spPr>
          <a:xfrm>
            <a:off x="2005800" y="1042225"/>
            <a:ext cx="4998600" cy="625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sv" sz="1400" u="none" cap="none" strike="noStrike">
                <a:solidFill>
                  <a:srgbClr val="00FF00"/>
                </a:solidFill>
                <a:latin typeface="Fira Code"/>
                <a:ea typeface="Fira Code"/>
                <a:cs typeface="Fira Code"/>
                <a:sym typeface="Fira Code"/>
              </a:rPr>
              <a:t>No solves</a:t>
            </a:r>
            <a:endParaRPr b="1" i="0" sz="1400" u="none" cap="none" strike="noStrike">
              <a:solidFill>
                <a:srgbClr val="00FF00"/>
              </a:solidFill>
              <a:latin typeface="Fira Code"/>
              <a:ea typeface="Fira Code"/>
              <a:cs typeface="Fira Code"/>
              <a:sym typeface="Fira Code"/>
            </a:endParaRPr>
          </a:p>
          <a:p>
            <a:pPr indent="0" lvl="0" marL="0" marR="0" rtl="0" algn="ctr">
              <a:lnSpc>
                <a:spcPct val="100000"/>
              </a:lnSpc>
              <a:spcBef>
                <a:spcPts val="0"/>
              </a:spcBef>
              <a:spcAft>
                <a:spcPts val="0"/>
              </a:spcAft>
              <a:buClr>
                <a:srgbClr val="000000"/>
              </a:buClr>
              <a:buSzPts val="1400"/>
              <a:buFont typeface="Arial"/>
              <a:buNone/>
            </a:pPr>
            <a:r>
              <a:rPr b="1" i="0" lang="sv" sz="1400" u="none" cap="none" strike="noStrike">
                <a:solidFill>
                  <a:srgbClr val="00FF00"/>
                </a:solidFill>
                <a:latin typeface="Fira Code"/>
                <a:ea typeface="Fira Code"/>
                <a:cs typeface="Fira Code"/>
                <a:sym typeface="Fira Code"/>
              </a:rPr>
              <a:t>A different type of forensic assignment</a:t>
            </a:r>
            <a:endParaRPr b="1" i="0" sz="1400" u="none" cap="none" strike="noStrike">
              <a:solidFill>
                <a:srgbClr val="00FF00"/>
              </a:solidFill>
              <a:latin typeface="Fira Code"/>
              <a:ea typeface="Fira Code"/>
              <a:cs typeface="Fira Code"/>
              <a:sym typeface="Fira Code"/>
            </a:endParaRPr>
          </a:p>
        </p:txBody>
      </p:sp>
      <p:pic>
        <p:nvPicPr>
          <p:cNvPr id="464" name="Google Shape;464;p53"/>
          <p:cNvPicPr preferRelativeResize="0"/>
          <p:nvPr/>
        </p:nvPicPr>
        <p:blipFill rotWithShape="1">
          <a:blip r:embed="rId5">
            <a:alphaModFix/>
          </a:blip>
          <a:srcRect b="0" l="0" r="0" t="0"/>
          <a:stretch/>
        </p:blipFill>
        <p:spPr>
          <a:xfrm>
            <a:off x="3185725" y="1834500"/>
            <a:ext cx="2404050" cy="350892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id="469" name="Google Shape;469;p54"/>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470" name="Google Shape;470;p54"/>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Dump Breach</a:t>
            </a:r>
            <a:endParaRPr b="1" i="0" sz="2000" u="none" cap="none" strike="noStrike">
              <a:solidFill>
                <a:srgbClr val="00FF00"/>
              </a:solidFill>
              <a:latin typeface="Fira Code"/>
              <a:ea typeface="Fira Code"/>
              <a:cs typeface="Fira Code"/>
              <a:sym typeface="Fira Code"/>
            </a:endParaRPr>
          </a:p>
        </p:txBody>
      </p:sp>
      <p:pic>
        <p:nvPicPr>
          <p:cNvPr id="471" name="Google Shape;471;p54"/>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472" name="Google Shape;472;p54"/>
          <p:cNvSpPr txBox="1"/>
          <p:nvPr/>
        </p:nvSpPr>
        <p:spPr>
          <a:xfrm>
            <a:off x="2282800" y="2863950"/>
            <a:ext cx="4209900" cy="400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p:txBody>
      </p:sp>
      <p:sp>
        <p:nvSpPr>
          <p:cNvPr id="473" name="Google Shape;473;p54"/>
          <p:cNvSpPr txBox="1"/>
          <p:nvPr/>
        </p:nvSpPr>
        <p:spPr>
          <a:xfrm>
            <a:off x="893500" y="1622050"/>
            <a:ext cx="7005300" cy="2446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sv" sz="1400" u="none" cap="none" strike="noStrike">
                <a:solidFill>
                  <a:srgbClr val="00FF00"/>
                </a:solidFill>
                <a:latin typeface="Fira Code"/>
                <a:ea typeface="Fira Code"/>
                <a:cs typeface="Fira Code"/>
                <a:sym typeface="Fira Code"/>
              </a:rPr>
              <a:t>Basic (non-detailed) walkthrough:</a:t>
            </a:r>
            <a:endParaRPr b="1"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A database dump full of user credit card payments with associated location (IP address)</a:t>
            </a:r>
            <a:endParaRPr b="1" i="0" sz="14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Initial naive thought is that credit cards which has the most unique ip addresses is most likely to have been leaked in a breach</a:t>
            </a:r>
            <a:endParaRPr b="1" i="0" sz="14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But, an important thing to remember is IP address reputation. Certain IPs have better or worse reputation based on their traffic history.</a:t>
            </a:r>
            <a:endParaRPr b="1" i="0" sz="14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VPNs are usually also classified in IP reputation databases (</a:t>
            </a:r>
            <a:r>
              <a:rPr b="1" i="0" lang="sv" sz="1400" u="sng" cap="none" strike="noStrike">
                <a:solidFill>
                  <a:schemeClr val="hlink"/>
                </a:solidFill>
                <a:latin typeface="Fira Code"/>
                <a:ea typeface="Fira Code"/>
                <a:cs typeface="Fira Code"/>
                <a:sym typeface="Fira Code"/>
                <a:hlinkClick r:id="rId5"/>
              </a:rPr>
              <a:t>https://www.ipqualityscore.com/ip-reputation-check</a:t>
            </a:r>
            <a:r>
              <a:rPr b="1" i="0" lang="sv" sz="1400" u="none" cap="none" strike="noStrike">
                <a:solidFill>
                  <a:srgbClr val="00FF00"/>
                </a:solidFill>
                <a:latin typeface="Fira Code"/>
                <a:ea typeface="Fira Code"/>
                <a:cs typeface="Fira Code"/>
                <a:sym typeface="Fira Code"/>
              </a:rPr>
              <a:t>)</a:t>
            </a:r>
            <a:endParaRPr b="1" i="0" sz="14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It is not uncommon for people to browse online using a VPN, thus the same credit card can appear to have been used from multiple locations but it was only a VPN address.</a:t>
            </a:r>
            <a:endParaRPr b="1" i="0" sz="1400" u="none" cap="none" strike="noStrike">
              <a:solidFill>
                <a:srgbClr val="00FF00"/>
              </a:solidFill>
              <a:latin typeface="Fira Code"/>
              <a:ea typeface="Fira Code"/>
              <a:cs typeface="Fira Code"/>
              <a:sym typeface="Fira Code"/>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id="478" name="Google Shape;478;p55"/>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479" name="Google Shape;479;p55"/>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Dump Breach</a:t>
            </a:r>
            <a:endParaRPr b="1" i="0" sz="2000" u="none" cap="none" strike="noStrike">
              <a:solidFill>
                <a:srgbClr val="00FF00"/>
              </a:solidFill>
              <a:latin typeface="Fira Code"/>
              <a:ea typeface="Fira Code"/>
              <a:cs typeface="Fira Code"/>
              <a:sym typeface="Fira Code"/>
            </a:endParaRPr>
          </a:p>
        </p:txBody>
      </p:sp>
      <p:pic>
        <p:nvPicPr>
          <p:cNvPr id="480" name="Google Shape;480;p55"/>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481" name="Google Shape;481;p55"/>
          <p:cNvSpPr txBox="1"/>
          <p:nvPr/>
        </p:nvSpPr>
        <p:spPr>
          <a:xfrm>
            <a:off x="2282800" y="2863950"/>
            <a:ext cx="4209900" cy="400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p:txBody>
      </p:sp>
      <p:sp>
        <p:nvSpPr>
          <p:cNvPr id="482" name="Google Shape;482;p55"/>
          <p:cNvSpPr txBox="1"/>
          <p:nvPr/>
        </p:nvSpPr>
        <p:spPr>
          <a:xfrm>
            <a:off x="893500" y="1622050"/>
            <a:ext cx="7005300" cy="2531700"/>
          </a:xfrm>
          <a:prstGeom prst="rect">
            <a:avLst/>
          </a:prstGeom>
          <a:noFill/>
          <a:ln>
            <a:noFill/>
          </a:ln>
        </p:spPr>
        <p:txBody>
          <a:bodyPr anchorCtr="0" anchor="ctr" bIns="91425" lIns="91425" spcFirstLastPara="1" rIns="91425" wrap="square" tIns="91425">
            <a:noAutofit/>
          </a:bodyPr>
          <a:lstStyle/>
          <a:p>
            <a:pPr indent="-317500" lvl="0" marL="457200" marR="0" rtl="0" algn="l">
              <a:lnSpc>
                <a:spcPct val="10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After investigating the reputation of several ip addresses contained in the dump, you can eventually conclude that multiple ip addresses are VPNs, specifically ProtonVPN addresses.</a:t>
            </a:r>
            <a:endParaRPr b="1" i="0" sz="14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Using either an API to gather IP reputation or figuring out ProtonVPN and looking up all their IPs (OSINT), you can then find the credit card which has the most unique non-vpn addresses. Specifically exit-ips which are visible to the “webshop” from where the dump originates from. (</a:t>
            </a:r>
            <a:r>
              <a:rPr b="1" i="0" lang="sv" sz="1400" u="sng" cap="none" strike="noStrike">
                <a:solidFill>
                  <a:schemeClr val="hlink"/>
                </a:solidFill>
                <a:latin typeface="Fira Code"/>
                <a:ea typeface="Fira Code"/>
                <a:cs typeface="Fira Code"/>
                <a:sym typeface="Fira Code"/>
                <a:hlinkClick r:id="rId5"/>
              </a:rPr>
              <a:t>https://github.com/scriptzteam/ProtonVPN-VPN-IPs/blob/main/exit_ips.txt</a:t>
            </a:r>
            <a:r>
              <a:rPr b="1" i="0" lang="sv" sz="1400" u="none" cap="none" strike="noStrike">
                <a:solidFill>
                  <a:srgbClr val="00FF00"/>
                </a:solidFill>
                <a:latin typeface="Fira Code"/>
                <a:ea typeface="Fira Code"/>
                <a:cs typeface="Fira Code"/>
                <a:sym typeface="Fira Code"/>
              </a:rPr>
              <a:t>)</a:t>
            </a:r>
            <a:endParaRPr b="1" i="0" sz="14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After some scripting using this information, you eventually find the user and credit card with much less ProtonVPN IPs than random IPs.</a:t>
            </a:r>
            <a:endParaRPr b="1" i="0" sz="1400" u="none" cap="none" strike="noStrike">
              <a:solidFill>
                <a:srgbClr val="00FF00"/>
              </a:solidFill>
              <a:latin typeface="Fira Code"/>
              <a:ea typeface="Fira Code"/>
              <a:cs typeface="Fira Code"/>
              <a:sym typeface="Fira Code"/>
            </a:endParaRPr>
          </a:p>
          <a:p>
            <a:pPr indent="0" lvl="0" marL="45720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FF00"/>
              </a:solidFill>
              <a:latin typeface="Fira Code"/>
              <a:ea typeface="Fira Code"/>
              <a:cs typeface="Fira Code"/>
              <a:sym typeface="Fira Code"/>
            </a:endParaRPr>
          </a:p>
          <a:p>
            <a:pPr indent="-317500" lvl="0" marL="457200" marR="0" rtl="0" algn="l">
              <a:lnSpc>
                <a:spcPct val="10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HAX{Erik_Nordström_3500648299833764}</a:t>
            </a:r>
            <a:endParaRPr b="1" i="0" sz="1400" u="none" cap="none" strike="noStrike">
              <a:solidFill>
                <a:srgbClr val="00FF00"/>
              </a:solidFill>
              <a:latin typeface="Fira Code"/>
              <a:ea typeface="Fira Code"/>
              <a:cs typeface="Fira Code"/>
              <a:sym typeface="Fira Code"/>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id="487" name="Google Shape;487;p56"/>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488" name="Google Shape;488;p56"/>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Annual Meeting</a:t>
            </a:r>
            <a:endParaRPr b="1" i="0" sz="2000" u="none" cap="none" strike="noStrike">
              <a:solidFill>
                <a:srgbClr val="00FF00"/>
              </a:solidFill>
              <a:latin typeface="Fira Code"/>
              <a:ea typeface="Fira Code"/>
              <a:cs typeface="Fira Code"/>
              <a:sym typeface="Fira Code"/>
            </a:endParaRPr>
          </a:p>
        </p:txBody>
      </p:sp>
      <p:pic>
        <p:nvPicPr>
          <p:cNvPr id="489" name="Google Shape;489;p56"/>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490" name="Google Shape;490;p56"/>
          <p:cNvSpPr txBox="1"/>
          <p:nvPr/>
        </p:nvSpPr>
        <p:spPr>
          <a:xfrm>
            <a:off x="2005800" y="3724850"/>
            <a:ext cx="5132400" cy="9234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00FF00"/>
              </a:buClr>
              <a:buSzPts val="1600"/>
              <a:buFont typeface="Fira Code"/>
              <a:buChar char="●"/>
            </a:pPr>
            <a:r>
              <a:rPr b="1" i="0" lang="sv" sz="1600" u="none" cap="none" strike="noStrike">
                <a:solidFill>
                  <a:srgbClr val="00FF00"/>
                </a:solidFill>
                <a:latin typeface="Fira Code"/>
                <a:ea typeface="Fira Code"/>
                <a:cs typeface="Fira Code"/>
                <a:sym typeface="Fira Code"/>
              </a:rPr>
              <a:t>28th of May, 17:15-</a:t>
            </a:r>
            <a:br>
              <a:rPr b="1" i="0" lang="sv" sz="1600" u="none" cap="none" strike="noStrike">
                <a:solidFill>
                  <a:srgbClr val="00FF00"/>
                </a:solidFill>
                <a:latin typeface="Fira Code"/>
                <a:ea typeface="Fira Code"/>
                <a:cs typeface="Fira Code"/>
                <a:sym typeface="Fira Code"/>
              </a:rPr>
            </a:br>
            <a:endParaRPr b="1" i="0" sz="1600" u="none" cap="none" strike="noStrike">
              <a:solidFill>
                <a:srgbClr val="00FF00"/>
              </a:solidFill>
              <a:latin typeface="Fira Code"/>
              <a:ea typeface="Fira Code"/>
              <a:cs typeface="Fira Code"/>
              <a:sym typeface="Fira Code"/>
            </a:endParaRPr>
          </a:p>
          <a:p>
            <a:pPr indent="-330200" lvl="0" marL="457200" marR="0" rtl="0" algn="l">
              <a:lnSpc>
                <a:spcPct val="100000"/>
              </a:lnSpc>
              <a:spcBef>
                <a:spcPts val="0"/>
              </a:spcBef>
              <a:spcAft>
                <a:spcPts val="0"/>
              </a:spcAft>
              <a:buClr>
                <a:srgbClr val="00FF00"/>
              </a:buClr>
              <a:buSzPts val="1600"/>
              <a:buFont typeface="Fira Code"/>
              <a:buChar char="●"/>
            </a:pPr>
            <a:r>
              <a:rPr b="1" i="0" lang="sv" sz="1600" u="none" cap="none" strike="noStrike">
                <a:solidFill>
                  <a:srgbClr val="00FF00"/>
                </a:solidFill>
                <a:latin typeface="Fira Code"/>
                <a:ea typeface="Fira Code"/>
                <a:cs typeface="Fira Code"/>
                <a:sym typeface="Fira Code"/>
              </a:rPr>
              <a:t>Chance to join the board</a:t>
            </a:r>
            <a:endParaRPr b="1" i="0" sz="1600" u="none" cap="none" strike="noStrike">
              <a:solidFill>
                <a:srgbClr val="00FF00"/>
              </a:solidFill>
              <a:latin typeface="Fira Code"/>
              <a:ea typeface="Fira Code"/>
              <a:cs typeface="Fira Code"/>
              <a:sym typeface="Fira Code"/>
            </a:endParaRPr>
          </a:p>
        </p:txBody>
      </p:sp>
      <p:pic>
        <p:nvPicPr>
          <p:cNvPr id="491" name="Google Shape;491;p56"/>
          <p:cNvPicPr preferRelativeResize="0"/>
          <p:nvPr/>
        </p:nvPicPr>
        <p:blipFill rotWithShape="1">
          <a:blip r:embed="rId5">
            <a:alphaModFix/>
          </a:blip>
          <a:srcRect b="0" l="0" r="0" t="0"/>
          <a:stretch/>
        </p:blipFill>
        <p:spPr>
          <a:xfrm>
            <a:off x="2432950" y="989000"/>
            <a:ext cx="4278076" cy="257175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id="496" name="Google Shape;496;p57"/>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497" name="Google Shape;497;p57"/>
          <p:cNvSpPr txBox="1"/>
          <p:nvPr/>
        </p:nvSpPr>
        <p:spPr>
          <a:xfrm>
            <a:off x="2005800" y="424700"/>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Benefits!</a:t>
            </a:r>
            <a:endParaRPr b="1" i="0" sz="2000" u="none" cap="none" strike="noStrike">
              <a:solidFill>
                <a:srgbClr val="00FF00"/>
              </a:solidFill>
              <a:latin typeface="Fira Code"/>
              <a:ea typeface="Fira Code"/>
              <a:cs typeface="Fira Code"/>
              <a:sym typeface="Fira Code"/>
            </a:endParaRPr>
          </a:p>
        </p:txBody>
      </p:sp>
      <p:pic>
        <p:nvPicPr>
          <p:cNvPr id="498" name="Google Shape;498;p57"/>
          <p:cNvPicPr preferRelativeResize="0"/>
          <p:nvPr/>
        </p:nvPicPr>
        <p:blipFill rotWithShape="1">
          <a:blip r:embed="rId4">
            <a:alphaModFix/>
          </a:blip>
          <a:srcRect b="0" l="0" r="0" t="0"/>
          <a:stretch/>
        </p:blipFill>
        <p:spPr>
          <a:xfrm>
            <a:off x="2983462" y="1233813"/>
            <a:ext cx="1600426" cy="1142854"/>
          </a:xfrm>
          <a:prstGeom prst="rect">
            <a:avLst/>
          </a:prstGeom>
          <a:noFill/>
          <a:ln>
            <a:noFill/>
          </a:ln>
        </p:spPr>
      </p:pic>
      <p:sp>
        <p:nvSpPr>
          <p:cNvPr id="499" name="Google Shape;499;p57"/>
          <p:cNvSpPr txBox="1"/>
          <p:nvPr/>
        </p:nvSpPr>
        <p:spPr>
          <a:xfrm>
            <a:off x="2005800" y="2693200"/>
            <a:ext cx="5132400" cy="11697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00FF00"/>
              </a:buClr>
              <a:buSzPts val="1600"/>
              <a:buFont typeface="Fira Code"/>
              <a:buChar char="●"/>
            </a:pPr>
            <a:r>
              <a:rPr b="1" i="0" lang="sv" sz="1600" u="none" cap="none" strike="noStrike">
                <a:solidFill>
                  <a:srgbClr val="00FF00"/>
                </a:solidFill>
                <a:latin typeface="Fira Code"/>
                <a:ea typeface="Fira Code"/>
                <a:cs typeface="Fira Code"/>
                <a:sym typeface="Fira Code"/>
              </a:rPr>
              <a:t>Exclusive events</a:t>
            </a:r>
            <a:endParaRPr b="1" i="0" sz="1600" u="none" cap="none" strike="noStrike">
              <a:solidFill>
                <a:srgbClr val="00FF00"/>
              </a:solidFill>
              <a:latin typeface="Fira Code"/>
              <a:ea typeface="Fira Code"/>
              <a:cs typeface="Fira Code"/>
              <a:sym typeface="Fira Code"/>
            </a:endParaRPr>
          </a:p>
          <a:p>
            <a:pPr indent="-330200" lvl="0" marL="457200" marR="0" rtl="0" algn="l">
              <a:lnSpc>
                <a:spcPct val="100000"/>
              </a:lnSpc>
              <a:spcBef>
                <a:spcPts val="0"/>
              </a:spcBef>
              <a:spcAft>
                <a:spcPts val="0"/>
              </a:spcAft>
              <a:buClr>
                <a:srgbClr val="00FF00"/>
              </a:buClr>
              <a:buSzPts val="1600"/>
              <a:buFont typeface="Fira Code"/>
              <a:buChar char="●"/>
            </a:pPr>
            <a:r>
              <a:rPr b="1" i="0" lang="sv" sz="1600" u="none" cap="none" strike="noStrike">
                <a:solidFill>
                  <a:srgbClr val="00FF00"/>
                </a:solidFill>
                <a:latin typeface="Fira Code"/>
                <a:ea typeface="Fira Code"/>
                <a:cs typeface="Fira Code"/>
                <a:sym typeface="Fira Code"/>
              </a:rPr>
              <a:t>Networking (hacking-community)</a:t>
            </a:r>
            <a:endParaRPr b="1" i="0" sz="1600" u="none" cap="none" strike="noStrike">
              <a:solidFill>
                <a:srgbClr val="00FF00"/>
              </a:solidFill>
              <a:latin typeface="Fira Code"/>
              <a:ea typeface="Fira Code"/>
              <a:cs typeface="Fira Code"/>
              <a:sym typeface="Fira Code"/>
            </a:endParaRPr>
          </a:p>
          <a:p>
            <a:pPr indent="-330200" lvl="0" marL="457200" marR="0" rtl="0" algn="l">
              <a:lnSpc>
                <a:spcPct val="100000"/>
              </a:lnSpc>
              <a:spcBef>
                <a:spcPts val="0"/>
              </a:spcBef>
              <a:spcAft>
                <a:spcPts val="0"/>
              </a:spcAft>
              <a:buClr>
                <a:srgbClr val="00FF00"/>
              </a:buClr>
              <a:buSzPts val="1600"/>
              <a:buFont typeface="Fira Code"/>
              <a:buChar char="●"/>
            </a:pPr>
            <a:r>
              <a:rPr b="1" i="0" lang="sv" sz="1600" u="none" cap="none" strike="noStrike">
                <a:solidFill>
                  <a:srgbClr val="00FF00"/>
                </a:solidFill>
                <a:latin typeface="Fira Code"/>
                <a:ea typeface="Fira Code"/>
                <a:cs typeface="Fira Code"/>
                <a:sym typeface="Fira Code"/>
              </a:rPr>
              <a:t>Pre-register to our events</a:t>
            </a:r>
            <a:endParaRPr b="1" i="0" sz="1600" u="none" cap="none" strike="noStrike">
              <a:solidFill>
                <a:srgbClr val="00FF00"/>
              </a:solidFill>
              <a:latin typeface="Fira Code"/>
              <a:ea typeface="Fira Code"/>
              <a:cs typeface="Fira Code"/>
              <a:sym typeface="Fira Code"/>
            </a:endParaRPr>
          </a:p>
          <a:p>
            <a:pPr indent="-330200" lvl="0" marL="457200" marR="0" rtl="0" algn="l">
              <a:lnSpc>
                <a:spcPct val="100000"/>
              </a:lnSpc>
              <a:spcBef>
                <a:spcPts val="0"/>
              </a:spcBef>
              <a:spcAft>
                <a:spcPts val="0"/>
              </a:spcAft>
              <a:buClr>
                <a:srgbClr val="00FF00"/>
              </a:buClr>
              <a:buSzPts val="1600"/>
              <a:buFont typeface="Fira Code"/>
              <a:buChar char="●"/>
            </a:pPr>
            <a:r>
              <a:rPr b="1" i="0" lang="sv" sz="1600" u="none" cap="none" strike="noStrike">
                <a:solidFill>
                  <a:srgbClr val="00FF00"/>
                </a:solidFill>
                <a:latin typeface="Fira Code"/>
                <a:ea typeface="Fira Code"/>
                <a:cs typeface="Fira Code"/>
                <a:sym typeface="Fira Code"/>
              </a:rPr>
              <a:t>Email list</a:t>
            </a:r>
            <a:endParaRPr b="1" i="0" sz="1600" u="none" cap="none" strike="noStrike">
              <a:solidFill>
                <a:srgbClr val="00FF00"/>
              </a:solidFill>
              <a:latin typeface="Fira Code"/>
              <a:ea typeface="Fira Code"/>
              <a:cs typeface="Fira Code"/>
              <a:sym typeface="Fira Code"/>
            </a:endParaRPr>
          </a:p>
        </p:txBody>
      </p:sp>
      <p:pic>
        <p:nvPicPr>
          <p:cNvPr id="500" name="Google Shape;500;p57"/>
          <p:cNvPicPr preferRelativeResize="0"/>
          <p:nvPr/>
        </p:nvPicPr>
        <p:blipFill rotWithShape="1">
          <a:blip r:embed="rId5">
            <a:alphaModFix/>
          </a:blip>
          <a:srcRect b="0" l="0" r="0" t="0"/>
          <a:stretch/>
        </p:blipFill>
        <p:spPr>
          <a:xfrm>
            <a:off x="4913575" y="1097253"/>
            <a:ext cx="1246965" cy="1416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pic>
        <p:nvPicPr>
          <p:cNvPr id="505" name="Google Shape;505;p58"/>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506" name="Google Shape;506;p58"/>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https://lithehax.se/new-member</a:t>
            </a:r>
            <a:endParaRPr b="1" i="0" sz="2000" u="none" cap="none" strike="noStrike">
              <a:solidFill>
                <a:srgbClr val="00FF00"/>
              </a:solidFill>
              <a:latin typeface="Fira Code"/>
              <a:ea typeface="Fira Code"/>
              <a:cs typeface="Fira Code"/>
              <a:sym typeface="Fira Code"/>
            </a:endParaRPr>
          </a:p>
        </p:txBody>
      </p:sp>
      <p:pic>
        <p:nvPicPr>
          <p:cNvPr id="507" name="Google Shape;507;p58" title="Screenshot 2025-04-18 at 04-35-28 LiTHe Hax - Member.png"/>
          <p:cNvPicPr preferRelativeResize="0"/>
          <p:nvPr/>
        </p:nvPicPr>
        <p:blipFill rotWithShape="1">
          <a:blip r:embed="rId4">
            <a:alphaModFix/>
          </a:blip>
          <a:srcRect b="612" l="0" r="0" t="622"/>
          <a:stretch/>
        </p:blipFill>
        <p:spPr>
          <a:xfrm>
            <a:off x="933725" y="996862"/>
            <a:ext cx="7276550" cy="3814352"/>
          </a:xfrm>
          <a:prstGeom prst="rect">
            <a:avLst/>
          </a:prstGeom>
          <a:noFill/>
          <a:ln>
            <a:noFill/>
          </a:ln>
        </p:spPr>
      </p:pic>
      <p:pic>
        <p:nvPicPr>
          <p:cNvPr id="508" name="Google Shape;508;p58"/>
          <p:cNvPicPr preferRelativeResize="0"/>
          <p:nvPr/>
        </p:nvPicPr>
        <p:blipFill rotWithShape="1">
          <a:blip r:embed="rId5">
            <a:alphaModFix/>
          </a:blip>
          <a:srcRect b="0" l="0" r="0" t="0"/>
          <a:stretch/>
        </p:blipFill>
        <p:spPr>
          <a:xfrm>
            <a:off x="152400" y="152400"/>
            <a:ext cx="689827" cy="4925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id="513" name="Google Shape;513;p59"/>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514" name="Google Shape;514;p59"/>
          <p:cNvSpPr txBox="1"/>
          <p:nvPr/>
        </p:nvSpPr>
        <p:spPr>
          <a:xfrm>
            <a:off x="1459350" y="1786800"/>
            <a:ext cx="62253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Questions? :-)</a:t>
            </a:r>
            <a:endParaRPr b="1" i="0" sz="2000" u="none" cap="none" strike="noStrike">
              <a:solidFill>
                <a:srgbClr val="00FF00"/>
              </a:solidFill>
              <a:latin typeface="Fira Code"/>
              <a:ea typeface="Fira Code"/>
              <a:cs typeface="Fira Code"/>
              <a:sym typeface="Fira Code"/>
            </a:endParaRPr>
          </a:p>
          <a:p>
            <a:pPr indent="0" lvl="0" marL="0" marR="0" rtl="0" algn="ctr">
              <a:lnSpc>
                <a:spcPct val="100000"/>
              </a:lnSpc>
              <a:spcBef>
                <a:spcPts val="0"/>
              </a:spcBef>
              <a:spcAft>
                <a:spcPts val="0"/>
              </a:spcAft>
              <a:buClr>
                <a:srgbClr val="000000"/>
              </a:buClr>
              <a:buSzPts val="3000"/>
              <a:buFont typeface="Arial"/>
              <a:buNone/>
            </a:pPr>
            <a:r>
              <a:t/>
            </a:r>
            <a:endParaRPr b="1" i="0" sz="2000" u="none" cap="none" strike="noStrike">
              <a:solidFill>
                <a:srgbClr val="00FF00"/>
              </a:solidFill>
              <a:latin typeface="Fira Code"/>
              <a:ea typeface="Fira Code"/>
              <a:cs typeface="Fira Code"/>
              <a:sym typeface="Fira Code"/>
            </a:endParaRPr>
          </a:p>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@LiTHehax</a:t>
            </a:r>
            <a:endParaRPr b="1" i="0" sz="2000" u="none" cap="none" strike="noStrike">
              <a:solidFill>
                <a:srgbClr val="00FF00"/>
              </a:solidFill>
              <a:latin typeface="Fira Code"/>
              <a:ea typeface="Fira Code"/>
              <a:cs typeface="Fira Code"/>
              <a:sym typeface="Fira Code"/>
            </a:endParaRPr>
          </a:p>
        </p:txBody>
      </p:sp>
      <p:pic>
        <p:nvPicPr>
          <p:cNvPr id="515" name="Google Shape;515;p59"/>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pic>
        <p:nvPicPr>
          <p:cNvPr id="516" name="Google Shape;516;p59"/>
          <p:cNvPicPr preferRelativeResize="0"/>
          <p:nvPr/>
        </p:nvPicPr>
        <p:blipFill rotWithShape="1">
          <a:blip r:embed="rId5">
            <a:alphaModFix/>
          </a:blip>
          <a:srcRect b="0" l="0" r="0" t="0"/>
          <a:stretch/>
        </p:blipFill>
        <p:spPr>
          <a:xfrm>
            <a:off x="3141263" y="3876275"/>
            <a:ext cx="796499" cy="796501"/>
          </a:xfrm>
          <a:prstGeom prst="rect">
            <a:avLst/>
          </a:prstGeom>
          <a:noFill/>
          <a:ln>
            <a:noFill/>
          </a:ln>
        </p:spPr>
      </p:pic>
      <p:pic>
        <p:nvPicPr>
          <p:cNvPr id="517" name="Google Shape;517;p59"/>
          <p:cNvPicPr preferRelativeResize="0"/>
          <p:nvPr/>
        </p:nvPicPr>
        <p:blipFill rotWithShape="1">
          <a:blip r:embed="rId6">
            <a:alphaModFix/>
          </a:blip>
          <a:srcRect b="0" l="0" r="0" t="0"/>
          <a:stretch/>
        </p:blipFill>
        <p:spPr>
          <a:xfrm>
            <a:off x="4173737" y="3877215"/>
            <a:ext cx="796499" cy="794623"/>
          </a:xfrm>
          <a:prstGeom prst="rect">
            <a:avLst/>
          </a:prstGeom>
          <a:noFill/>
          <a:ln>
            <a:noFill/>
          </a:ln>
        </p:spPr>
      </p:pic>
      <p:pic>
        <p:nvPicPr>
          <p:cNvPr id="518" name="Google Shape;518;p59"/>
          <p:cNvPicPr preferRelativeResize="0"/>
          <p:nvPr/>
        </p:nvPicPr>
        <p:blipFill rotWithShape="1">
          <a:blip r:embed="rId7">
            <a:alphaModFix/>
          </a:blip>
          <a:srcRect b="0" l="0" r="0" t="0"/>
          <a:stretch/>
        </p:blipFill>
        <p:spPr>
          <a:xfrm>
            <a:off x="5206213" y="3876300"/>
            <a:ext cx="796500" cy="796500"/>
          </a:xfrm>
          <a:prstGeom prst="rect">
            <a:avLst/>
          </a:prstGeom>
          <a:noFill/>
          <a:ln>
            <a:noFill/>
          </a:ln>
        </p:spPr>
      </p:pic>
      <p:pic>
        <p:nvPicPr>
          <p:cNvPr id="519" name="Google Shape;519;p59"/>
          <p:cNvPicPr preferRelativeResize="0"/>
          <p:nvPr/>
        </p:nvPicPr>
        <p:blipFill rotWithShape="1">
          <a:blip r:embed="rId8">
            <a:alphaModFix/>
          </a:blip>
          <a:srcRect b="0" l="0" r="0" t="0"/>
          <a:stretch/>
        </p:blipFill>
        <p:spPr>
          <a:xfrm>
            <a:off x="6238688" y="3876300"/>
            <a:ext cx="796500" cy="796500"/>
          </a:xfrm>
          <a:prstGeom prst="rect">
            <a:avLst/>
          </a:prstGeom>
          <a:noFill/>
          <a:ln>
            <a:noFill/>
          </a:ln>
        </p:spPr>
      </p:pic>
      <p:pic>
        <p:nvPicPr>
          <p:cNvPr id="520" name="Google Shape;520;p59"/>
          <p:cNvPicPr preferRelativeResize="0"/>
          <p:nvPr/>
        </p:nvPicPr>
        <p:blipFill rotWithShape="1">
          <a:blip r:embed="rId9">
            <a:alphaModFix/>
          </a:blip>
          <a:srcRect b="0" l="0" r="0" t="0"/>
          <a:stretch/>
        </p:blipFill>
        <p:spPr>
          <a:xfrm>
            <a:off x="2108790" y="3913465"/>
            <a:ext cx="796500" cy="796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17"/>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106" name="Google Shape;106;p17"/>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Forgotten Password (Tools)</a:t>
            </a:r>
            <a:endParaRPr b="1" i="0" sz="2000" u="none" cap="none" strike="noStrike">
              <a:solidFill>
                <a:srgbClr val="00FF00"/>
              </a:solidFill>
              <a:latin typeface="Fira Code"/>
              <a:ea typeface="Fira Code"/>
              <a:cs typeface="Fira Code"/>
              <a:sym typeface="Fira Code"/>
            </a:endParaRPr>
          </a:p>
        </p:txBody>
      </p:sp>
      <p:pic>
        <p:nvPicPr>
          <p:cNvPr id="107" name="Google Shape;107;p17"/>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108" name="Google Shape;108;p17"/>
          <p:cNvSpPr txBox="1"/>
          <p:nvPr/>
        </p:nvSpPr>
        <p:spPr>
          <a:xfrm>
            <a:off x="76200" y="1289950"/>
            <a:ext cx="5132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p:txBody>
      </p:sp>
      <p:sp>
        <p:nvSpPr>
          <p:cNvPr id="109" name="Google Shape;109;p17"/>
          <p:cNvSpPr txBox="1"/>
          <p:nvPr/>
        </p:nvSpPr>
        <p:spPr>
          <a:xfrm>
            <a:off x="1979550" y="2750250"/>
            <a:ext cx="5184900" cy="21240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rgbClr val="00FF00"/>
              </a:buClr>
              <a:buSzPts val="1800"/>
              <a:buFont typeface="Arial"/>
              <a:buChar char="●"/>
            </a:pPr>
            <a:r>
              <a:rPr b="0" i="0" lang="sv" sz="1800" u="none" cap="none" strike="noStrike">
                <a:solidFill>
                  <a:srgbClr val="00FF00"/>
                </a:solidFill>
                <a:latin typeface="Arial"/>
                <a:ea typeface="Arial"/>
                <a:cs typeface="Arial"/>
                <a:sym typeface="Arial"/>
              </a:rPr>
              <a:t>John the Ripper</a:t>
            </a:r>
            <a:endParaRPr b="0" i="0" sz="1800" u="none" cap="none" strike="noStrike">
              <a:solidFill>
                <a:srgbClr val="00FF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FF00"/>
              </a:solidFill>
              <a:latin typeface="Arial"/>
              <a:ea typeface="Arial"/>
              <a:cs typeface="Arial"/>
              <a:sym typeface="Arial"/>
            </a:endParaRPr>
          </a:p>
          <a:p>
            <a:pPr indent="-342900" lvl="0" marL="457200" marR="0" rtl="0" algn="l">
              <a:lnSpc>
                <a:spcPct val="100000"/>
              </a:lnSpc>
              <a:spcBef>
                <a:spcPts val="0"/>
              </a:spcBef>
              <a:spcAft>
                <a:spcPts val="0"/>
              </a:spcAft>
              <a:buClr>
                <a:srgbClr val="00FF00"/>
              </a:buClr>
              <a:buSzPts val="1800"/>
              <a:buFont typeface="Arial"/>
              <a:buChar char="●"/>
            </a:pPr>
            <a:r>
              <a:rPr b="0" i="0" lang="sv" sz="1800" u="none" cap="none" strike="noStrike">
                <a:solidFill>
                  <a:srgbClr val="00FF00"/>
                </a:solidFill>
                <a:latin typeface="Arial"/>
                <a:ea typeface="Arial"/>
                <a:cs typeface="Arial"/>
                <a:sym typeface="Arial"/>
              </a:rPr>
              <a:t>Incremental mode</a:t>
            </a:r>
            <a:endParaRPr b="0" i="0" sz="1800" u="none" cap="none" strike="noStrike">
              <a:solidFill>
                <a:srgbClr val="00FF00"/>
              </a:solidFill>
              <a:latin typeface="Arial"/>
              <a:ea typeface="Arial"/>
              <a:cs typeface="Arial"/>
              <a:sym typeface="Arial"/>
            </a:endParaRPr>
          </a:p>
          <a:p>
            <a:pPr indent="-342900" lvl="1" marL="914400" marR="0" rtl="0" algn="l">
              <a:lnSpc>
                <a:spcPct val="100000"/>
              </a:lnSpc>
              <a:spcBef>
                <a:spcPts val="0"/>
              </a:spcBef>
              <a:spcAft>
                <a:spcPts val="0"/>
              </a:spcAft>
              <a:buClr>
                <a:srgbClr val="00FF00"/>
              </a:buClr>
              <a:buSzPts val="1800"/>
              <a:buFont typeface="Arial"/>
              <a:buChar char="○"/>
            </a:pPr>
            <a:r>
              <a:rPr b="0" i="1" lang="sv" sz="1800" u="none" cap="none" strike="noStrike">
                <a:solidFill>
                  <a:srgbClr val="00FF00"/>
                </a:solidFill>
                <a:latin typeface="Arial"/>
                <a:ea typeface="Arial"/>
                <a:cs typeface="Arial"/>
                <a:sym typeface="Arial"/>
              </a:rPr>
              <a:t>john --incremental</a:t>
            </a:r>
            <a:r>
              <a:rPr b="0" i="0" lang="sv" sz="1800" u="none" cap="none" strike="noStrike">
                <a:solidFill>
                  <a:srgbClr val="00FF00"/>
                </a:solidFill>
                <a:latin typeface="Arial"/>
                <a:ea typeface="Arial"/>
                <a:cs typeface="Arial"/>
                <a:sym typeface="Arial"/>
              </a:rPr>
              <a:t> or </a:t>
            </a:r>
            <a:r>
              <a:rPr b="0" i="1" lang="sv" sz="1800" u="none" cap="none" strike="noStrike">
                <a:solidFill>
                  <a:srgbClr val="00FF00"/>
                </a:solidFill>
                <a:latin typeface="Arial"/>
                <a:ea typeface="Arial"/>
                <a:cs typeface="Arial"/>
                <a:sym typeface="Arial"/>
              </a:rPr>
              <a:t>john -i</a:t>
            </a:r>
            <a:endParaRPr b="0" i="1" sz="1800" u="none" cap="none" strike="noStrike">
              <a:solidFill>
                <a:srgbClr val="00FF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00FF00"/>
              </a:solidFill>
              <a:latin typeface="Arial"/>
              <a:ea typeface="Arial"/>
              <a:cs typeface="Arial"/>
              <a:sym typeface="Arial"/>
            </a:endParaRPr>
          </a:p>
          <a:p>
            <a:pPr indent="-342900" lvl="0" marL="457200" marR="0" rtl="0" algn="l">
              <a:lnSpc>
                <a:spcPct val="100000"/>
              </a:lnSpc>
              <a:spcBef>
                <a:spcPts val="0"/>
              </a:spcBef>
              <a:spcAft>
                <a:spcPts val="0"/>
              </a:spcAft>
              <a:buClr>
                <a:srgbClr val="00FF00"/>
              </a:buClr>
              <a:buSzPts val="1800"/>
              <a:buFont typeface="Arial"/>
              <a:buChar char="●"/>
            </a:pPr>
            <a:r>
              <a:rPr b="0" i="0" lang="sv" sz="1800" u="none" cap="none" strike="noStrike">
                <a:solidFill>
                  <a:srgbClr val="00FF00"/>
                </a:solidFill>
                <a:latin typeface="Arial"/>
                <a:ea typeface="Arial"/>
                <a:cs typeface="Arial"/>
                <a:sym typeface="Arial"/>
              </a:rPr>
              <a:t>Python</a:t>
            </a:r>
            <a:endParaRPr b="0" i="0" sz="1800" u="none" cap="none" strike="noStrike">
              <a:solidFill>
                <a:srgbClr val="00FF00"/>
              </a:solidFill>
              <a:latin typeface="Arial"/>
              <a:ea typeface="Arial"/>
              <a:cs typeface="Arial"/>
              <a:sym typeface="Arial"/>
            </a:endParaRPr>
          </a:p>
          <a:p>
            <a:pPr indent="-342900" lvl="1" marL="914400" marR="0" rtl="0" algn="l">
              <a:lnSpc>
                <a:spcPct val="100000"/>
              </a:lnSpc>
              <a:spcBef>
                <a:spcPts val="0"/>
              </a:spcBef>
              <a:spcAft>
                <a:spcPts val="0"/>
              </a:spcAft>
              <a:buClr>
                <a:srgbClr val="00FF00"/>
              </a:buClr>
              <a:buSzPts val="1800"/>
              <a:buFont typeface="Arial"/>
              <a:buChar char="○"/>
            </a:pPr>
            <a:r>
              <a:rPr b="0" i="0" lang="sv" sz="1800" u="none" cap="none" strike="noStrike">
                <a:solidFill>
                  <a:srgbClr val="00FF00"/>
                </a:solidFill>
                <a:latin typeface="Arial"/>
                <a:ea typeface="Arial"/>
                <a:cs typeface="Arial"/>
                <a:sym typeface="Arial"/>
              </a:rPr>
              <a:t>python3 pdf2john.py hax.pdf &gt; hash.txt</a:t>
            </a:r>
            <a:endParaRPr b="0" i="0" sz="1800" u="none" cap="none" strike="noStrike">
              <a:solidFill>
                <a:srgbClr val="00FF00"/>
              </a:solidFill>
              <a:latin typeface="Arial"/>
              <a:ea typeface="Arial"/>
              <a:cs typeface="Arial"/>
              <a:sym typeface="Arial"/>
            </a:endParaRPr>
          </a:p>
        </p:txBody>
      </p:sp>
      <p:pic>
        <p:nvPicPr>
          <p:cNvPr id="110" name="Google Shape;110;p17"/>
          <p:cNvPicPr preferRelativeResize="0"/>
          <p:nvPr/>
        </p:nvPicPr>
        <p:blipFill rotWithShape="1">
          <a:blip r:embed="rId5">
            <a:alphaModFix/>
          </a:blip>
          <a:srcRect b="0" l="0" r="0" t="0"/>
          <a:stretch/>
        </p:blipFill>
        <p:spPr>
          <a:xfrm>
            <a:off x="3962400" y="1289950"/>
            <a:ext cx="1219200" cy="1219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18"/>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116" name="Google Shape;116;p18"/>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Forgotten Password (Approach)</a:t>
            </a:r>
            <a:endParaRPr b="1" i="0" sz="2000" u="none" cap="none" strike="noStrike">
              <a:solidFill>
                <a:srgbClr val="00FF00"/>
              </a:solidFill>
              <a:latin typeface="Fira Code"/>
              <a:ea typeface="Fira Code"/>
              <a:cs typeface="Fira Code"/>
              <a:sym typeface="Fira Code"/>
            </a:endParaRPr>
          </a:p>
        </p:txBody>
      </p:sp>
      <p:pic>
        <p:nvPicPr>
          <p:cNvPr id="117" name="Google Shape;117;p18"/>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118" name="Google Shape;118;p18"/>
          <p:cNvSpPr txBox="1"/>
          <p:nvPr/>
        </p:nvSpPr>
        <p:spPr>
          <a:xfrm>
            <a:off x="76200" y="1289950"/>
            <a:ext cx="5132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p:txBody>
      </p:sp>
      <p:sp>
        <p:nvSpPr>
          <p:cNvPr id="119" name="Google Shape;119;p18"/>
          <p:cNvSpPr txBox="1"/>
          <p:nvPr/>
        </p:nvSpPr>
        <p:spPr>
          <a:xfrm>
            <a:off x="2578350" y="1079988"/>
            <a:ext cx="3987300" cy="40635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rgbClr val="00FF00"/>
              </a:buClr>
              <a:buSzPts val="1800"/>
              <a:buFont typeface="Arial"/>
              <a:buChar char="●"/>
            </a:pPr>
            <a:r>
              <a:rPr b="0" i="0" lang="sv" sz="1800" u="none" cap="none" strike="noStrike">
                <a:solidFill>
                  <a:srgbClr val="00FF00"/>
                </a:solidFill>
                <a:latin typeface="Arial"/>
                <a:ea typeface="Arial"/>
                <a:cs typeface="Arial"/>
                <a:sym typeface="Arial"/>
              </a:rPr>
              <a:t>Identify the set</a:t>
            </a:r>
            <a:endParaRPr b="0" i="0" sz="1800" u="none" cap="none" strike="noStrike">
              <a:solidFill>
                <a:srgbClr val="00FF00"/>
              </a:solidFill>
              <a:latin typeface="Arial"/>
              <a:ea typeface="Arial"/>
              <a:cs typeface="Arial"/>
              <a:sym typeface="Arial"/>
            </a:endParaRPr>
          </a:p>
          <a:p>
            <a:pPr indent="-342900" lvl="1" marL="914400" marR="0" rtl="0" algn="l">
              <a:lnSpc>
                <a:spcPct val="100000"/>
              </a:lnSpc>
              <a:spcBef>
                <a:spcPts val="0"/>
              </a:spcBef>
              <a:spcAft>
                <a:spcPts val="0"/>
              </a:spcAft>
              <a:buClr>
                <a:srgbClr val="00FF00"/>
              </a:buClr>
              <a:buSzPts val="1800"/>
              <a:buFont typeface="Arial"/>
              <a:buChar char="○"/>
            </a:pPr>
            <a:r>
              <a:rPr b="0" i="0" lang="sv" sz="1800" u="none" cap="none" strike="noStrike">
                <a:solidFill>
                  <a:srgbClr val="00FF00"/>
                </a:solidFill>
                <a:latin typeface="Arial"/>
                <a:ea typeface="Arial"/>
                <a:cs typeface="Arial"/>
                <a:sym typeface="Arial"/>
              </a:rPr>
              <a:t>Set of chars (94)</a:t>
            </a:r>
            <a:endParaRPr b="0" i="0" sz="1800" u="none" cap="none" strike="noStrike">
              <a:solidFill>
                <a:srgbClr val="00FF00"/>
              </a:solidFill>
              <a:latin typeface="Arial"/>
              <a:ea typeface="Arial"/>
              <a:cs typeface="Arial"/>
              <a:sym typeface="Arial"/>
            </a:endParaRPr>
          </a:p>
          <a:p>
            <a:pPr indent="-342900" lvl="2" marL="1371600" marR="0" rtl="0" algn="l">
              <a:lnSpc>
                <a:spcPct val="100000"/>
              </a:lnSpc>
              <a:spcBef>
                <a:spcPts val="0"/>
              </a:spcBef>
              <a:spcAft>
                <a:spcPts val="0"/>
              </a:spcAft>
              <a:buClr>
                <a:srgbClr val="00FF00"/>
              </a:buClr>
              <a:buSzPts val="1800"/>
              <a:buFont typeface="Arial"/>
              <a:buChar char="■"/>
            </a:pPr>
            <a:r>
              <a:rPr b="0" i="0" lang="sv" sz="1800" u="none" cap="none" strike="noStrike">
                <a:solidFill>
                  <a:srgbClr val="00FF00"/>
                </a:solidFill>
                <a:latin typeface="Arial"/>
                <a:ea typeface="Arial"/>
                <a:cs typeface="Arial"/>
                <a:sym typeface="Arial"/>
              </a:rPr>
              <a:t>Letters (52)</a:t>
            </a:r>
            <a:endParaRPr b="0" i="0" sz="1800" u="none" cap="none" strike="noStrike">
              <a:solidFill>
                <a:srgbClr val="00FF00"/>
              </a:solidFill>
              <a:latin typeface="Arial"/>
              <a:ea typeface="Arial"/>
              <a:cs typeface="Arial"/>
              <a:sym typeface="Arial"/>
            </a:endParaRPr>
          </a:p>
          <a:p>
            <a:pPr indent="-342900" lvl="3" marL="1828800" marR="0" rtl="0" algn="l">
              <a:lnSpc>
                <a:spcPct val="100000"/>
              </a:lnSpc>
              <a:spcBef>
                <a:spcPts val="0"/>
              </a:spcBef>
              <a:spcAft>
                <a:spcPts val="0"/>
              </a:spcAft>
              <a:buClr>
                <a:srgbClr val="00FF00"/>
              </a:buClr>
              <a:buSzPts val="1800"/>
              <a:buFont typeface="Arial"/>
              <a:buChar char="●"/>
            </a:pPr>
            <a:r>
              <a:rPr b="0" i="0" lang="sv" sz="1800" u="none" cap="none" strike="noStrike">
                <a:solidFill>
                  <a:srgbClr val="00FF00"/>
                </a:solidFill>
                <a:latin typeface="Arial"/>
                <a:ea typeface="Arial"/>
                <a:cs typeface="Arial"/>
                <a:sym typeface="Arial"/>
              </a:rPr>
              <a:t>Lowercase (26)</a:t>
            </a:r>
            <a:endParaRPr b="0" i="0" sz="1800" u="none" cap="none" strike="noStrike">
              <a:solidFill>
                <a:srgbClr val="00FF00"/>
              </a:solidFill>
              <a:latin typeface="Arial"/>
              <a:ea typeface="Arial"/>
              <a:cs typeface="Arial"/>
              <a:sym typeface="Arial"/>
            </a:endParaRPr>
          </a:p>
          <a:p>
            <a:pPr indent="-342900" lvl="3" marL="1828800" marR="0" rtl="0" algn="l">
              <a:lnSpc>
                <a:spcPct val="100000"/>
              </a:lnSpc>
              <a:spcBef>
                <a:spcPts val="0"/>
              </a:spcBef>
              <a:spcAft>
                <a:spcPts val="0"/>
              </a:spcAft>
              <a:buClr>
                <a:srgbClr val="00FF00"/>
              </a:buClr>
              <a:buSzPts val="1800"/>
              <a:buFont typeface="Arial"/>
              <a:buChar char="●"/>
            </a:pPr>
            <a:r>
              <a:rPr b="0" i="0" lang="sv" sz="1800" u="none" cap="none" strike="noStrike">
                <a:solidFill>
                  <a:srgbClr val="00FF00"/>
                </a:solidFill>
                <a:latin typeface="Arial"/>
                <a:ea typeface="Arial"/>
                <a:cs typeface="Arial"/>
                <a:sym typeface="Arial"/>
              </a:rPr>
              <a:t>Uppercase (26)</a:t>
            </a:r>
            <a:endParaRPr b="0" i="0" sz="1800" u="none" cap="none" strike="noStrike">
              <a:solidFill>
                <a:srgbClr val="00FF00"/>
              </a:solidFill>
              <a:latin typeface="Arial"/>
              <a:ea typeface="Arial"/>
              <a:cs typeface="Arial"/>
              <a:sym typeface="Arial"/>
            </a:endParaRPr>
          </a:p>
          <a:p>
            <a:pPr indent="-342900" lvl="2" marL="1371600" marR="0" rtl="0" algn="l">
              <a:lnSpc>
                <a:spcPct val="100000"/>
              </a:lnSpc>
              <a:spcBef>
                <a:spcPts val="0"/>
              </a:spcBef>
              <a:spcAft>
                <a:spcPts val="0"/>
              </a:spcAft>
              <a:buClr>
                <a:srgbClr val="00FF00"/>
              </a:buClr>
              <a:buSzPts val="1800"/>
              <a:buFont typeface="Arial"/>
              <a:buChar char="■"/>
            </a:pPr>
            <a:r>
              <a:rPr b="0" i="0" lang="sv" sz="1800" u="none" cap="none" strike="noStrike">
                <a:solidFill>
                  <a:srgbClr val="00FF00"/>
                </a:solidFill>
                <a:latin typeface="Arial"/>
                <a:ea typeface="Arial"/>
                <a:cs typeface="Arial"/>
                <a:sym typeface="Arial"/>
              </a:rPr>
              <a:t>Digits (10)</a:t>
            </a:r>
            <a:endParaRPr b="0" i="0" sz="1800" u="none" cap="none" strike="noStrike">
              <a:solidFill>
                <a:srgbClr val="00FF00"/>
              </a:solidFill>
              <a:latin typeface="Arial"/>
              <a:ea typeface="Arial"/>
              <a:cs typeface="Arial"/>
              <a:sym typeface="Arial"/>
            </a:endParaRPr>
          </a:p>
          <a:p>
            <a:pPr indent="-342900" lvl="2" marL="1371600" marR="0" rtl="0" algn="l">
              <a:lnSpc>
                <a:spcPct val="100000"/>
              </a:lnSpc>
              <a:spcBef>
                <a:spcPts val="0"/>
              </a:spcBef>
              <a:spcAft>
                <a:spcPts val="0"/>
              </a:spcAft>
              <a:buClr>
                <a:srgbClr val="00FF00"/>
              </a:buClr>
              <a:buSzPts val="1800"/>
              <a:buFont typeface="Arial"/>
              <a:buChar char="■"/>
            </a:pPr>
            <a:r>
              <a:rPr b="0" i="0" lang="sv" sz="1800" u="none" cap="none" strike="noStrike">
                <a:solidFill>
                  <a:srgbClr val="00FF00"/>
                </a:solidFill>
                <a:latin typeface="Arial"/>
                <a:ea typeface="Arial"/>
                <a:cs typeface="Arial"/>
                <a:sym typeface="Arial"/>
              </a:rPr>
              <a:t>Symbols (~32)</a:t>
            </a:r>
            <a:endParaRPr b="0" i="0" sz="1800" u="none" cap="none" strike="noStrike">
              <a:solidFill>
                <a:srgbClr val="00FF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FF00"/>
              </a:solidFill>
              <a:latin typeface="Arial"/>
              <a:ea typeface="Arial"/>
              <a:cs typeface="Arial"/>
              <a:sym typeface="Arial"/>
            </a:endParaRPr>
          </a:p>
          <a:p>
            <a:pPr indent="-342900" lvl="0" marL="457200" marR="0" rtl="0" algn="l">
              <a:lnSpc>
                <a:spcPct val="100000"/>
              </a:lnSpc>
              <a:spcBef>
                <a:spcPts val="0"/>
              </a:spcBef>
              <a:spcAft>
                <a:spcPts val="0"/>
              </a:spcAft>
              <a:buClr>
                <a:srgbClr val="00FF00"/>
              </a:buClr>
              <a:buSzPts val="1800"/>
              <a:buFont typeface="Arial"/>
              <a:buChar char="●"/>
            </a:pPr>
            <a:r>
              <a:rPr b="0" i="0" lang="sv" sz="1800" u="none" cap="none" strike="noStrike">
                <a:solidFill>
                  <a:srgbClr val="00FF00"/>
                </a:solidFill>
                <a:latin typeface="Arial"/>
                <a:ea typeface="Arial"/>
                <a:cs typeface="Arial"/>
                <a:sym typeface="Arial"/>
              </a:rPr>
              <a:t>Configure your tool</a:t>
            </a:r>
            <a:endParaRPr b="0" i="0" sz="1800" u="none" cap="none" strike="noStrike">
              <a:solidFill>
                <a:srgbClr val="00FF00"/>
              </a:solidFill>
              <a:latin typeface="Arial"/>
              <a:ea typeface="Arial"/>
              <a:cs typeface="Arial"/>
              <a:sym typeface="Arial"/>
            </a:endParaRPr>
          </a:p>
          <a:p>
            <a:pPr indent="-342900" lvl="1" marL="914400" marR="0" rtl="0" algn="l">
              <a:lnSpc>
                <a:spcPct val="100000"/>
              </a:lnSpc>
              <a:spcBef>
                <a:spcPts val="0"/>
              </a:spcBef>
              <a:spcAft>
                <a:spcPts val="0"/>
              </a:spcAft>
              <a:buClr>
                <a:srgbClr val="00FF00"/>
              </a:buClr>
              <a:buSzPts val="1800"/>
              <a:buFont typeface="Arial"/>
              <a:buChar char="○"/>
            </a:pPr>
            <a:r>
              <a:rPr b="0" i="0" lang="sv" sz="1800" u="none" cap="none" strike="noStrike">
                <a:solidFill>
                  <a:srgbClr val="00FF00"/>
                </a:solidFill>
                <a:latin typeface="Arial"/>
                <a:ea typeface="Arial"/>
                <a:cs typeface="Arial"/>
                <a:sym typeface="Arial"/>
              </a:rPr>
              <a:t>[Incremental:Custom]</a:t>
            </a:r>
            <a:endParaRPr b="0" i="0" sz="1800" u="none" cap="none" strike="noStrike">
              <a:solidFill>
                <a:srgbClr val="00FF00"/>
              </a:solidFill>
              <a:latin typeface="Arial"/>
              <a:ea typeface="Arial"/>
              <a:cs typeface="Arial"/>
              <a:sym typeface="Arial"/>
            </a:endParaRPr>
          </a:p>
          <a:p>
            <a:pPr indent="0" lvl="0" marL="914400" marR="0" rtl="0" algn="l">
              <a:lnSpc>
                <a:spcPct val="100000"/>
              </a:lnSpc>
              <a:spcBef>
                <a:spcPts val="0"/>
              </a:spcBef>
              <a:spcAft>
                <a:spcPts val="0"/>
              </a:spcAft>
              <a:buClr>
                <a:srgbClr val="000000"/>
              </a:buClr>
              <a:buSzPts val="1800"/>
              <a:buFont typeface="Arial"/>
              <a:buNone/>
            </a:pPr>
            <a:r>
              <a:rPr b="0" i="0" lang="sv" sz="1800" u="none" cap="none" strike="noStrike">
                <a:solidFill>
                  <a:srgbClr val="00FF00"/>
                </a:solidFill>
                <a:latin typeface="Arial"/>
                <a:ea typeface="Arial"/>
                <a:cs typeface="Arial"/>
                <a:sym typeface="Arial"/>
              </a:rPr>
              <a:t>File = custom.chr</a:t>
            </a:r>
            <a:endParaRPr b="0" i="0" sz="1800" u="none" cap="none" strike="noStrike">
              <a:solidFill>
                <a:srgbClr val="00FF00"/>
              </a:solidFill>
              <a:latin typeface="Arial"/>
              <a:ea typeface="Arial"/>
              <a:cs typeface="Arial"/>
              <a:sym typeface="Arial"/>
            </a:endParaRPr>
          </a:p>
          <a:p>
            <a:pPr indent="-342900" lvl="1" marL="914400" marR="0" rtl="0" algn="l">
              <a:lnSpc>
                <a:spcPct val="100000"/>
              </a:lnSpc>
              <a:spcBef>
                <a:spcPts val="0"/>
              </a:spcBef>
              <a:spcAft>
                <a:spcPts val="0"/>
              </a:spcAft>
              <a:buClr>
                <a:srgbClr val="00FF00"/>
              </a:buClr>
              <a:buSzPts val="1800"/>
              <a:buFont typeface="Arial"/>
              <a:buChar char="○"/>
            </a:pPr>
            <a:r>
              <a:rPr b="0" i="0" lang="sv" sz="1800" u="none" cap="none" strike="noStrike">
                <a:solidFill>
                  <a:srgbClr val="00FF00"/>
                </a:solidFill>
                <a:latin typeface="Arial"/>
                <a:ea typeface="Arial"/>
                <a:cs typeface="Arial"/>
                <a:sym typeface="Arial"/>
              </a:rPr>
              <a:t>Extra = !@#$%</a:t>
            </a:r>
            <a:endParaRPr b="0" i="0" sz="1800" u="none" cap="none" strike="noStrike">
              <a:solidFill>
                <a:srgbClr val="00FF00"/>
              </a:solidFill>
              <a:latin typeface="Arial"/>
              <a:ea typeface="Arial"/>
              <a:cs typeface="Arial"/>
              <a:sym typeface="Arial"/>
            </a:endParaRPr>
          </a:p>
          <a:p>
            <a:pPr indent="-342900" lvl="1" marL="914400" marR="0" rtl="0" algn="l">
              <a:lnSpc>
                <a:spcPct val="100000"/>
              </a:lnSpc>
              <a:spcBef>
                <a:spcPts val="0"/>
              </a:spcBef>
              <a:spcAft>
                <a:spcPts val="0"/>
              </a:spcAft>
              <a:buClr>
                <a:srgbClr val="00FF00"/>
              </a:buClr>
              <a:buSzPts val="1800"/>
              <a:buFont typeface="Arial"/>
              <a:buChar char="○"/>
            </a:pPr>
            <a:r>
              <a:rPr b="0" i="0" lang="sv" sz="1800" u="none" cap="none" strike="noStrike">
                <a:solidFill>
                  <a:srgbClr val="00FF00"/>
                </a:solidFill>
                <a:latin typeface="Arial"/>
                <a:ea typeface="Arial"/>
                <a:cs typeface="Arial"/>
                <a:sym typeface="Arial"/>
              </a:rPr>
              <a:t>MinLen = 4</a:t>
            </a:r>
            <a:endParaRPr b="0" i="0" sz="1800" u="none" cap="none" strike="noStrike">
              <a:solidFill>
                <a:srgbClr val="00FF00"/>
              </a:solidFill>
              <a:latin typeface="Arial"/>
              <a:ea typeface="Arial"/>
              <a:cs typeface="Arial"/>
              <a:sym typeface="Arial"/>
            </a:endParaRPr>
          </a:p>
          <a:p>
            <a:pPr indent="-342900" lvl="1" marL="914400" marR="0" rtl="0" algn="l">
              <a:lnSpc>
                <a:spcPct val="100000"/>
              </a:lnSpc>
              <a:spcBef>
                <a:spcPts val="0"/>
              </a:spcBef>
              <a:spcAft>
                <a:spcPts val="0"/>
              </a:spcAft>
              <a:buClr>
                <a:srgbClr val="00FF00"/>
              </a:buClr>
              <a:buSzPts val="1800"/>
              <a:buFont typeface="Arial"/>
              <a:buChar char="○"/>
            </a:pPr>
            <a:r>
              <a:rPr b="0" i="0" lang="sv" sz="1800" u="none" cap="none" strike="noStrike">
                <a:solidFill>
                  <a:srgbClr val="00FF00"/>
                </a:solidFill>
                <a:latin typeface="Arial"/>
                <a:ea typeface="Arial"/>
                <a:cs typeface="Arial"/>
                <a:sym typeface="Arial"/>
              </a:rPr>
              <a:t>MaxLen = 8</a:t>
            </a:r>
            <a:endParaRPr b="0" i="0" sz="1800" u="none" cap="none" strike="noStrike">
              <a:solidFill>
                <a:srgbClr val="00FF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19"/>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125" name="Google Shape;125;p19"/>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Forgotten Password</a:t>
            </a:r>
            <a:endParaRPr b="1" i="0" sz="2000" u="none" cap="none" strike="noStrike">
              <a:solidFill>
                <a:srgbClr val="00FF00"/>
              </a:solidFill>
              <a:latin typeface="Fira Code"/>
              <a:ea typeface="Fira Code"/>
              <a:cs typeface="Fira Code"/>
              <a:sym typeface="Fira Code"/>
            </a:endParaRPr>
          </a:p>
        </p:txBody>
      </p:sp>
      <p:pic>
        <p:nvPicPr>
          <p:cNvPr id="126" name="Google Shape;126;p19"/>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127" name="Google Shape;127;p19"/>
          <p:cNvSpPr txBox="1"/>
          <p:nvPr/>
        </p:nvSpPr>
        <p:spPr>
          <a:xfrm>
            <a:off x="76200" y="1289950"/>
            <a:ext cx="5132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00FF00"/>
              </a:solidFill>
              <a:latin typeface="Fira Code"/>
              <a:ea typeface="Fira Code"/>
              <a:cs typeface="Fira Code"/>
              <a:sym typeface="Fira Code"/>
            </a:endParaRPr>
          </a:p>
        </p:txBody>
      </p:sp>
      <p:sp>
        <p:nvSpPr>
          <p:cNvPr id="128" name="Google Shape;128;p19"/>
          <p:cNvSpPr txBox="1"/>
          <p:nvPr/>
        </p:nvSpPr>
        <p:spPr>
          <a:xfrm>
            <a:off x="1979550" y="2750250"/>
            <a:ext cx="5184900" cy="21240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rgbClr val="00FF00"/>
              </a:buClr>
              <a:buSzPts val="1800"/>
              <a:buFont typeface="Arial"/>
              <a:buChar char="●"/>
            </a:pPr>
            <a:r>
              <a:rPr b="0" i="0" lang="sv" sz="1800" u="none" cap="none" strike="noStrike">
                <a:solidFill>
                  <a:srgbClr val="00FF00"/>
                </a:solidFill>
                <a:latin typeface="Arial"/>
                <a:ea typeface="Arial"/>
                <a:cs typeface="Arial"/>
                <a:sym typeface="Arial"/>
              </a:rPr>
              <a:t>Play the waiting game</a:t>
            </a:r>
            <a:endParaRPr b="0" i="0" sz="1800" u="none" cap="none" strike="noStrike">
              <a:solidFill>
                <a:srgbClr val="00FF00"/>
              </a:solidFill>
              <a:latin typeface="Arial"/>
              <a:ea typeface="Arial"/>
              <a:cs typeface="Arial"/>
              <a:sym typeface="Arial"/>
            </a:endParaRPr>
          </a:p>
          <a:p>
            <a:pPr indent="-342900" lvl="0" marL="457200" marR="0" rtl="0" algn="l">
              <a:lnSpc>
                <a:spcPct val="100000"/>
              </a:lnSpc>
              <a:spcBef>
                <a:spcPts val="0"/>
              </a:spcBef>
              <a:spcAft>
                <a:spcPts val="0"/>
              </a:spcAft>
              <a:buClr>
                <a:srgbClr val="00FF00"/>
              </a:buClr>
              <a:buSzPts val="1800"/>
              <a:buFont typeface="Arial"/>
              <a:buChar char="●"/>
            </a:pPr>
            <a:r>
              <a:rPr b="0" i="0" lang="sv" sz="1800" u="none" cap="none" strike="noStrike">
                <a:solidFill>
                  <a:srgbClr val="00FF00"/>
                </a:solidFill>
                <a:latin typeface="Arial"/>
                <a:ea typeface="Arial"/>
                <a:cs typeface="Arial"/>
                <a:sym typeface="Arial"/>
              </a:rPr>
              <a:t>Four letter password</a:t>
            </a:r>
            <a:endParaRPr b="0" i="0" sz="1800" u="none" cap="none" strike="noStrike">
              <a:solidFill>
                <a:srgbClr val="00FF00"/>
              </a:solidFill>
              <a:latin typeface="Arial"/>
              <a:ea typeface="Arial"/>
              <a:cs typeface="Arial"/>
              <a:sym typeface="Arial"/>
            </a:endParaRPr>
          </a:p>
          <a:p>
            <a:pPr indent="-342900" lvl="1" marL="914400" marR="0" rtl="0" algn="l">
              <a:lnSpc>
                <a:spcPct val="100000"/>
              </a:lnSpc>
              <a:spcBef>
                <a:spcPts val="0"/>
              </a:spcBef>
              <a:spcAft>
                <a:spcPts val="0"/>
              </a:spcAft>
              <a:buClr>
                <a:srgbClr val="00FF00"/>
              </a:buClr>
              <a:buSzPts val="1800"/>
              <a:buFont typeface="Arial"/>
              <a:buChar char="○"/>
            </a:pPr>
            <a:r>
              <a:rPr b="0" i="0" lang="sv" sz="1800" u="none" cap="none" strike="noStrike">
                <a:solidFill>
                  <a:srgbClr val="00FF00"/>
                </a:solidFill>
                <a:latin typeface="Arial"/>
                <a:ea typeface="Arial"/>
                <a:cs typeface="Arial"/>
                <a:sym typeface="Arial"/>
              </a:rPr>
              <a:t>One lowercase letter</a:t>
            </a:r>
            <a:endParaRPr b="0" i="0" sz="1800" u="none" cap="none" strike="noStrike">
              <a:solidFill>
                <a:srgbClr val="00FF00"/>
              </a:solidFill>
              <a:latin typeface="Arial"/>
              <a:ea typeface="Arial"/>
              <a:cs typeface="Arial"/>
              <a:sym typeface="Arial"/>
            </a:endParaRPr>
          </a:p>
          <a:p>
            <a:pPr indent="-342900" lvl="1" marL="914400" marR="0" rtl="0" algn="l">
              <a:lnSpc>
                <a:spcPct val="100000"/>
              </a:lnSpc>
              <a:spcBef>
                <a:spcPts val="0"/>
              </a:spcBef>
              <a:spcAft>
                <a:spcPts val="0"/>
              </a:spcAft>
              <a:buClr>
                <a:srgbClr val="00FF00"/>
              </a:buClr>
              <a:buSzPts val="1800"/>
              <a:buFont typeface="Arial"/>
              <a:buChar char="○"/>
            </a:pPr>
            <a:r>
              <a:rPr b="0" i="0" lang="sv" sz="1800" u="none" cap="none" strike="noStrike">
                <a:solidFill>
                  <a:srgbClr val="00FF00"/>
                </a:solidFill>
                <a:latin typeface="Arial"/>
                <a:ea typeface="Arial"/>
                <a:cs typeface="Arial"/>
                <a:sym typeface="Arial"/>
              </a:rPr>
              <a:t>One uppercase letter</a:t>
            </a:r>
            <a:endParaRPr b="0" i="0" sz="1800" u="none" cap="none" strike="noStrike">
              <a:solidFill>
                <a:srgbClr val="00FF00"/>
              </a:solidFill>
              <a:latin typeface="Arial"/>
              <a:ea typeface="Arial"/>
              <a:cs typeface="Arial"/>
              <a:sym typeface="Arial"/>
            </a:endParaRPr>
          </a:p>
          <a:p>
            <a:pPr indent="-342900" lvl="1" marL="914400" marR="0" rtl="0" algn="l">
              <a:lnSpc>
                <a:spcPct val="100000"/>
              </a:lnSpc>
              <a:spcBef>
                <a:spcPts val="0"/>
              </a:spcBef>
              <a:spcAft>
                <a:spcPts val="0"/>
              </a:spcAft>
              <a:buClr>
                <a:srgbClr val="00FF00"/>
              </a:buClr>
              <a:buSzPts val="1800"/>
              <a:buFont typeface="Arial"/>
              <a:buChar char="○"/>
            </a:pPr>
            <a:r>
              <a:rPr b="0" i="0" lang="sv" sz="1800" u="none" cap="none" strike="noStrike">
                <a:solidFill>
                  <a:srgbClr val="00FF00"/>
                </a:solidFill>
                <a:latin typeface="Arial"/>
                <a:ea typeface="Arial"/>
                <a:cs typeface="Arial"/>
                <a:sym typeface="Arial"/>
              </a:rPr>
              <a:t>One digit</a:t>
            </a:r>
            <a:endParaRPr b="0" i="0" sz="1800" u="none" cap="none" strike="noStrike">
              <a:solidFill>
                <a:srgbClr val="00FF00"/>
              </a:solidFill>
              <a:latin typeface="Arial"/>
              <a:ea typeface="Arial"/>
              <a:cs typeface="Arial"/>
              <a:sym typeface="Arial"/>
            </a:endParaRPr>
          </a:p>
          <a:p>
            <a:pPr indent="-342900" lvl="1" marL="914400" marR="0" rtl="0" algn="l">
              <a:lnSpc>
                <a:spcPct val="100000"/>
              </a:lnSpc>
              <a:spcBef>
                <a:spcPts val="0"/>
              </a:spcBef>
              <a:spcAft>
                <a:spcPts val="0"/>
              </a:spcAft>
              <a:buClr>
                <a:srgbClr val="00FF00"/>
              </a:buClr>
              <a:buSzPts val="1800"/>
              <a:buFont typeface="Arial"/>
              <a:buChar char="○"/>
            </a:pPr>
            <a:r>
              <a:rPr b="0" i="0" lang="sv" sz="1800" u="none" cap="none" strike="noStrike">
                <a:solidFill>
                  <a:srgbClr val="00FF00"/>
                </a:solidFill>
                <a:latin typeface="Arial"/>
                <a:ea typeface="Arial"/>
                <a:cs typeface="Arial"/>
                <a:sym typeface="Arial"/>
              </a:rPr>
              <a:t>One special character</a:t>
            </a:r>
            <a:endParaRPr b="0" i="0" sz="1800" u="none" cap="none" strike="noStrike">
              <a:solidFill>
                <a:srgbClr val="00FF00"/>
              </a:solidFill>
              <a:latin typeface="Arial"/>
              <a:ea typeface="Arial"/>
              <a:cs typeface="Arial"/>
              <a:sym typeface="Arial"/>
            </a:endParaRPr>
          </a:p>
          <a:p>
            <a:pPr indent="-342900" lvl="0" marL="457200" marR="0" rtl="0" algn="l">
              <a:lnSpc>
                <a:spcPct val="100000"/>
              </a:lnSpc>
              <a:spcBef>
                <a:spcPts val="0"/>
              </a:spcBef>
              <a:spcAft>
                <a:spcPts val="0"/>
              </a:spcAft>
              <a:buClr>
                <a:srgbClr val="00FF00"/>
              </a:buClr>
              <a:buSzPts val="1800"/>
              <a:buFont typeface="Arial"/>
              <a:buChar char="●"/>
            </a:pPr>
            <a:r>
              <a:rPr b="0" i="0" lang="sv" sz="1800" u="none" cap="none" strike="noStrike">
                <a:solidFill>
                  <a:srgbClr val="00FF00"/>
                </a:solidFill>
                <a:latin typeface="Arial"/>
                <a:ea typeface="Arial"/>
                <a:cs typeface="Arial"/>
                <a:sym typeface="Arial"/>
              </a:rPr>
              <a:t>Enjoy! :-)</a:t>
            </a:r>
            <a:endParaRPr b="0" i="0" sz="1800" u="none" cap="none" strike="noStrike">
              <a:solidFill>
                <a:srgbClr val="00FF00"/>
              </a:solidFill>
              <a:latin typeface="Arial"/>
              <a:ea typeface="Arial"/>
              <a:cs typeface="Arial"/>
              <a:sym typeface="Arial"/>
            </a:endParaRPr>
          </a:p>
        </p:txBody>
      </p:sp>
      <p:pic>
        <p:nvPicPr>
          <p:cNvPr id="129" name="Google Shape;129;p19"/>
          <p:cNvPicPr preferRelativeResize="0"/>
          <p:nvPr/>
        </p:nvPicPr>
        <p:blipFill rotWithShape="1">
          <a:blip r:embed="rId5">
            <a:alphaModFix/>
          </a:blip>
          <a:srcRect b="0" l="0" r="0" t="0"/>
          <a:stretch/>
        </p:blipFill>
        <p:spPr>
          <a:xfrm>
            <a:off x="4067175" y="1282746"/>
            <a:ext cx="1009651" cy="10096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0"/>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135" name="Google Shape;135;p20"/>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Hidden code #2</a:t>
            </a:r>
            <a:endParaRPr b="1" i="0" sz="2000" u="none" cap="none" strike="noStrike">
              <a:solidFill>
                <a:srgbClr val="00FF00"/>
              </a:solidFill>
              <a:latin typeface="Fira Code"/>
              <a:ea typeface="Fira Code"/>
              <a:cs typeface="Fira Code"/>
              <a:sym typeface="Fira Code"/>
            </a:endParaRPr>
          </a:p>
        </p:txBody>
      </p:sp>
      <p:pic>
        <p:nvPicPr>
          <p:cNvPr id="136" name="Google Shape;136;p20"/>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137" name="Google Shape;137;p20"/>
          <p:cNvSpPr txBox="1"/>
          <p:nvPr/>
        </p:nvSpPr>
        <p:spPr>
          <a:xfrm>
            <a:off x="1764750" y="2134563"/>
            <a:ext cx="5614500" cy="652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1" i="0" lang="sv" sz="1400" u="none" cap="none" strike="noStrike">
                <a:solidFill>
                  <a:srgbClr val="00FF00"/>
                </a:solidFill>
                <a:latin typeface="Fira Code"/>
                <a:ea typeface="Fira Code"/>
                <a:cs typeface="Fira Code"/>
                <a:sym typeface="Fira Code"/>
              </a:rPr>
              <a:t>We've received yet another mysterious signal with some hidden code. Decipher it!</a:t>
            </a:r>
            <a:endParaRPr b="1" i="0" sz="1400" u="none" cap="none" strike="noStrike">
              <a:solidFill>
                <a:srgbClr val="00FF00"/>
              </a:solidFill>
              <a:latin typeface="Fira Code"/>
              <a:ea typeface="Fira Code"/>
              <a:cs typeface="Fira Code"/>
              <a:sym typeface="Fira Code"/>
            </a:endParaRPr>
          </a:p>
        </p:txBody>
      </p:sp>
      <p:sp>
        <p:nvSpPr>
          <p:cNvPr id="138" name="Google Shape;138;p20"/>
          <p:cNvSpPr txBox="1"/>
          <p:nvPr/>
        </p:nvSpPr>
        <p:spPr>
          <a:xfrm>
            <a:off x="2005800" y="748700"/>
            <a:ext cx="5132400" cy="435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500"/>
              <a:buFont typeface="Arial"/>
              <a:buNone/>
            </a:pPr>
            <a:r>
              <a:rPr b="1" i="0" lang="sv" sz="1500" u="none" cap="none" strike="noStrike">
                <a:solidFill>
                  <a:srgbClr val="00FF00"/>
                </a:solidFill>
                <a:latin typeface="Fira Code"/>
                <a:ea typeface="Fira Code"/>
                <a:cs typeface="Fira Code"/>
                <a:sym typeface="Fira Code"/>
              </a:rPr>
              <a:t>Premise</a:t>
            </a:r>
            <a:endParaRPr b="1" i="0" sz="1500" u="none" cap="none" strike="noStrike">
              <a:solidFill>
                <a:srgbClr val="00FF00"/>
              </a:solidFill>
              <a:latin typeface="Fira Code"/>
              <a:ea typeface="Fira Code"/>
              <a:cs typeface="Fira Code"/>
              <a:sym typeface="Fira Code"/>
            </a:endParaRPr>
          </a:p>
        </p:txBody>
      </p:sp>
      <p:sp>
        <p:nvSpPr>
          <p:cNvPr id="139" name="Google Shape;139;p20"/>
          <p:cNvSpPr txBox="1"/>
          <p:nvPr/>
        </p:nvSpPr>
        <p:spPr>
          <a:xfrm>
            <a:off x="3523646" y="3021913"/>
            <a:ext cx="2605200" cy="414000"/>
          </a:xfrm>
          <a:prstGeom prst="rect">
            <a:avLst/>
          </a:prstGeom>
          <a:noFill/>
          <a:ln>
            <a:noFill/>
          </a:ln>
        </p:spPr>
        <p:txBody>
          <a:bodyPr anchorCtr="0" anchor="t" bIns="91425" lIns="91425" spcFirstLastPara="1" rIns="91425" wrap="square" tIns="91425">
            <a:noAutofit/>
          </a:bodyPr>
          <a:lstStyle/>
          <a:p>
            <a:pPr indent="0" lvl="0" marL="0" marR="0" rtl="0" algn="l">
              <a:lnSpc>
                <a:spcPct val="200000"/>
              </a:lnSpc>
              <a:spcBef>
                <a:spcPts val="0"/>
              </a:spcBef>
              <a:spcAft>
                <a:spcPts val="0"/>
              </a:spcAft>
              <a:buClr>
                <a:srgbClr val="000000"/>
              </a:buClr>
              <a:buSzPts val="1400"/>
              <a:buFont typeface="Arial"/>
              <a:buNone/>
            </a:pPr>
            <a:r>
              <a:rPr b="1" i="0" lang="sv" sz="1400" u="none" cap="none" strike="noStrike">
                <a:solidFill>
                  <a:srgbClr val="00FF00"/>
                </a:solidFill>
                <a:latin typeface="Fira Code"/>
                <a:ea typeface="Fira Code"/>
                <a:cs typeface="Fira Code"/>
                <a:sym typeface="Fira Code"/>
              </a:rPr>
              <a:t>mystery-signal-2.wav</a:t>
            </a:r>
            <a:endParaRPr b="1" i="0" sz="1400" u="none" cap="none" strike="noStrike">
              <a:solidFill>
                <a:srgbClr val="00FF00"/>
              </a:solidFill>
              <a:latin typeface="Fira Code"/>
              <a:ea typeface="Fira Code"/>
              <a:cs typeface="Fira Code"/>
              <a:sym typeface="Fira Code"/>
            </a:endParaRPr>
          </a:p>
        </p:txBody>
      </p:sp>
      <p:pic>
        <p:nvPicPr>
          <p:cNvPr id="140" name="Google Shape;140;p20" title="wav-icon-uxwing.png"/>
          <p:cNvPicPr preferRelativeResize="0"/>
          <p:nvPr/>
        </p:nvPicPr>
        <p:blipFill rotWithShape="1">
          <a:blip r:embed="rId5">
            <a:alphaModFix/>
          </a:blip>
          <a:srcRect b="0" l="0" r="0" t="0"/>
          <a:stretch/>
        </p:blipFill>
        <p:spPr>
          <a:xfrm>
            <a:off x="3041513" y="3000311"/>
            <a:ext cx="465825" cy="465825"/>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21"/>
          <p:cNvPicPr preferRelativeResize="0"/>
          <p:nvPr/>
        </p:nvPicPr>
        <p:blipFill rotWithShape="1">
          <a:blip r:embed="rId3">
            <a:alphaModFix/>
          </a:blip>
          <a:srcRect b="0" l="0" r="0" t="0"/>
          <a:stretch/>
        </p:blipFill>
        <p:spPr>
          <a:xfrm>
            <a:off x="0" y="-476250"/>
            <a:ext cx="9144001" cy="6096001"/>
          </a:xfrm>
          <a:prstGeom prst="rect">
            <a:avLst/>
          </a:prstGeom>
          <a:noFill/>
          <a:ln>
            <a:noFill/>
          </a:ln>
        </p:spPr>
      </p:pic>
      <p:sp>
        <p:nvSpPr>
          <p:cNvPr id="146" name="Google Shape;146;p21"/>
          <p:cNvSpPr txBox="1"/>
          <p:nvPr/>
        </p:nvSpPr>
        <p:spPr>
          <a:xfrm>
            <a:off x="2005800" y="332288"/>
            <a:ext cx="51324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000"/>
              <a:buFont typeface="Arial"/>
              <a:buNone/>
            </a:pPr>
            <a:r>
              <a:rPr b="1" i="0" lang="sv" sz="2000" u="none" cap="none" strike="noStrike">
                <a:solidFill>
                  <a:srgbClr val="00FF00"/>
                </a:solidFill>
                <a:latin typeface="Fira Code"/>
                <a:ea typeface="Fira Code"/>
                <a:cs typeface="Fira Code"/>
                <a:sym typeface="Fira Code"/>
              </a:rPr>
              <a:t>Hidden code #2</a:t>
            </a:r>
            <a:endParaRPr b="1" i="0" sz="2000" u="none" cap="none" strike="noStrike">
              <a:solidFill>
                <a:srgbClr val="00FF00"/>
              </a:solidFill>
              <a:latin typeface="Fira Code"/>
              <a:ea typeface="Fira Code"/>
              <a:cs typeface="Fira Code"/>
              <a:sym typeface="Fira Code"/>
            </a:endParaRPr>
          </a:p>
        </p:txBody>
      </p:sp>
      <p:pic>
        <p:nvPicPr>
          <p:cNvPr id="147" name="Google Shape;147;p21"/>
          <p:cNvPicPr preferRelativeResize="0"/>
          <p:nvPr/>
        </p:nvPicPr>
        <p:blipFill rotWithShape="1">
          <a:blip r:embed="rId4">
            <a:alphaModFix/>
          </a:blip>
          <a:srcRect b="0" l="0" r="0" t="0"/>
          <a:stretch/>
        </p:blipFill>
        <p:spPr>
          <a:xfrm>
            <a:off x="152400" y="152400"/>
            <a:ext cx="689827" cy="492599"/>
          </a:xfrm>
          <a:prstGeom prst="rect">
            <a:avLst/>
          </a:prstGeom>
          <a:noFill/>
          <a:ln>
            <a:noFill/>
          </a:ln>
        </p:spPr>
      </p:pic>
      <p:sp>
        <p:nvSpPr>
          <p:cNvPr id="148" name="Google Shape;148;p21"/>
          <p:cNvSpPr txBox="1"/>
          <p:nvPr/>
        </p:nvSpPr>
        <p:spPr>
          <a:xfrm>
            <a:off x="2005800" y="748700"/>
            <a:ext cx="5132400" cy="435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500"/>
              <a:buFont typeface="Arial"/>
              <a:buNone/>
            </a:pPr>
            <a:r>
              <a:rPr b="1" i="0" lang="sv" sz="1500" u="none" cap="none" strike="noStrike">
                <a:solidFill>
                  <a:srgbClr val="00FF00"/>
                </a:solidFill>
                <a:latin typeface="Fira Code"/>
                <a:ea typeface="Fira Code"/>
                <a:cs typeface="Fira Code"/>
                <a:sym typeface="Fira Code"/>
              </a:rPr>
              <a:t>Approach</a:t>
            </a:r>
            <a:endParaRPr b="1" i="0" sz="1500" u="none" cap="none" strike="noStrike">
              <a:solidFill>
                <a:srgbClr val="00FF00"/>
              </a:solidFill>
              <a:latin typeface="Fira Code"/>
              <a:ea typeface="Fira Code"/>
              <a:cs typeface="Fira Code"/>
              <a:sym typeface="Fira Code"/>
            </a:endParaRPr>
          </a:p>
        </p:txBody>
      </p:sp>
      <p:sp>
        <p:nvSpPr>
          <p:cNvPr id="149" name="Google Shape;149;p21"/>
          <p:cNvSpPr txBox="1"/>
          <p:nvPr/>
        </p:nvSpPr>
        <p:spPr>
          <a:xfrm>
            <a:off x="1764750" y="3970700"/>
            <a:ext cx="5614500" cy="7320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5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Identify patterns in the audio</a:t>
            </a:r>
            <a:endParaRPr b="1" i="0" sz="1400" u="none" cap="none" strike="noStrike">
              <a:solidFill>
                <a:srgbClr val="00FF00"/>
              </a:solidFill>
              <a:latin typeface="Fira Code"/>
              <a:ea typeface="Fira Code"/>
              <a:cs typeface="Fira Code"/>
              <a:sym typeface="Fira Code"/>
            </a:endParaRPr>
          </a:p>
        </p:txBody>
      </p:sp>
      <p:sp>
        <p:nvSpPr>
          <p:cNvPr id="150" name="Google Shape;150;p21"/>
          <p:cNvSpPr txBox="1"/>
          <p:nvPr/>
        </p:nvSpPr>
        <p:spPr>
          <a:xfrm>
            <a:off x="1764750" y="1702353"/>
            <a:ext cx="5614500" cy="7824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5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Take inspiration from the previous challenge: </a:t>
            </a:r>
            <a:r>
              <a:rPr b="1" i="1" lang="sv" sz="1400" u="none" cap="none" strike="noStrike">
                <a:solidFill>
                  <a:srgbClr val="00FF00"/>
                </a:solidFill>
                <a:latin typeface="Fira Code"/>
                <a:ea typeface="Fira Code"/>
                <a:cs typeface="Fira Code"/>
                <a:sym typeface="Fira Code"/>
              </a:rPr>
              <a:t>Hidden code #1</a:t>
            </a:r>
            <a:endParaRPr b="1" i="0" sz="1400" u="none" cap="none" strike="noStrike">
              <a:solidFill>
                <a:srgbClr val="00FF00"/>
              </a:solidFill>
              <a:latin typeface="Fira Code"/>
              <a:ea typeface="Fira Code"/>
              <a:cs typeface="Fira Code"/>
              <a:sym typeface="Fira Code"/>
            </a:endParaRPr>
          </a:p>
        </p:txBody>
      </p:sp>
      <p:sp>
        <p:nvSpPr>
          <p:cNvPr id="151" name="Google Shape;151;p21"/>
          <p:cNvSpPr txBox="1"/>
          <p:nvPr/>
        </p:nvSpPr>
        <p:spPr>
          <a:xfrm>
            <a:off x="1764750" y="2693307"/>
            <a:ext cx="5614500" cy="11340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5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Find tools that let you look at and analyze audio files</a:t>
            </a:r>
            <a:endParaRPr b="1" i="0" sz="1400" u="none" cap="none" strike="noStrike">
              <a:solidFill>
                <a:srgbClr val="00FF00"/>
              </a:solidFill>
              <a:latin typeface="Fira Code"/>
              <a:ea typeface="Fira Code"/>
              <a:cs typeface="Fira Code"/>
              <a:sym typeface="Fira Code"/>
            </a:endParaRPr>
          </a:p>
          <a:p>
            <a:pPr indent="-317500" lvl="1" marL="914400" marR="0" rtl="0" algn="l">
              <a:lnSpc>
                <a:spcPct val="150000"/>
              </a:lnSpc>
              <a:spcBef>
                <a:spcPts val="0"/>
              </a:spcBef>
              <a:spcAft>
                <a:spcPts val="0"/>
              </a:spcAft>
              <a:buClr>
                <a:srgbClr val="00FF00"/>
              </a:buClr>
              <a:buSzPts val="1400"/>
              <a:buFont typeface="Fira Code"/>
              <a:buChar char="○"/>
            </a:pPr>
            <a:r>
              <a:rPr b="1" i="0" lang="sv" sz="1400" u="none" cap="none" strike="noStrike">
                <a:solidFill>
                  <a:srgbClr val="00FF00"/>
                </a:solidFill>
                <a:latin typeface="Fira Code"/>
                <a:ea typeface="Fira Code"/>
                <a:cs typeface="Fira Code"/>
                <a:sym typeface="Fira Code"/>
              </a:rPr>
              <a:t>Audacity</a:t>
            </a:r>
            <a:endParaRPr b="1" i="0" sz="1400" u="none" cap="none" strike="noStrike">
              <a:solidFill>
                <a:srgbClr val="00FF00"/>
              </a:solidFill>
              <a:latin typeface="Fira Code"/>
              <a:ea typeface="Fira Code"/>
              <a:cs typeface="Fira Code"/>
              <a:sym typeface="Fira Code"/>
            </a:endParaRPr>
          </a:p>
        </p:txBody>
      </p:sp>
      <p:pic>
        <p:nvPicPr>
          <p:cNvPr id="152" name="Google Shape;152;p21" title="audacity-logo.png"/>
          <p:cNvPicPr preferRelativeResize="0"/>
          <p:nvPr/>
        </p:nvPicPr>
        <p:blipFill rotWithShape="1">
          <a:blip r:embed="rId5">
            <a:alphaModFix/>
          </a:blip>
          <a:srcRect b="0" l="0" r="0" t="0"/>
          <a:stretch/>
        </p:blipFill>
        <p:spPr>
          <a:xfrm>
            <a:off x="3756051" y="3289350"/>
            <a:ext cx="554274" cy="492599"/>
          </a:xfrm>
          <a:prstGeom prst="rect">
            <a:avLst/>
          </a:prstGeom>
          <a:noFill/>
          <a:ln>
            <a:noFill/>
          </a:ln>
          <a:effectLst>
            <a:outerShdw blurRad="57150" rotWithShape="0" algn="bl" dir="5400000" dist="19050">
              <a:srgbClr val="000000">
                <a:alpha val="49803"/>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